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Open Sans 1 Bold Italics" charset="1" panose="020B0806030504020204"/>
      <p:regular r:id="rId25"/>
    </p:embeddedFont>
    <p:embeddedFont>
      <p:font typeface="Open Sans 1 Bold" charset="1" panose="020B0806030504020204"/>
      <p:regular r:id="rId26"/>
    </p:embeddedFont>
    <p:embeddedFont>
      <p:font typeface="Canva Sans Italics" charset="1" panose="020B0503030501040103"/>
      <p:regular r:id="rId27"/>
    </p:embeddedFont>
    <p:embeddedFont>
      <p:font typeface="Canva Sans Bold Italics" charset="1" panose="020B0803030501040103"/>
      <p:regular r:id="rId28"/>
    </p:embeddedFont>
    <p:embeddedFont>
      <p:font typeface="Canva Sans" charset="1" panose="020B0503030501040103"/>
      <p:regular r:id="rId29"/>
    </p:embeddedFont>
    <p:embeddedFont>
      <p:font typeface="Open Sans 2 Italics" charset="1" panose="00000000000000000000"/>
      <p:regular r:id="rId30"/>
    </p:embeddedFont>
    <p:embeddedFont>
      <p:font typeface="Open Sans 1 Italics" charset="1" panose="020B0606030504020204"/>
      <p:regular r:id="rId31"/>
    </p:embeddedFont>
    <p:embeddedFont>
      <p:font typeface="Open Sans 2" charset="1" panose="00000000000000000000"/>
      <p:regular r:id="rId32"/>
    </p:embeddedFont>
    <p:embeddedFont>
      <p:font typeface="Open Sans 1" charset="1" panose="020B06060305040202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jpe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3.pn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64685" y="1192597"/>
            <a:ext cx="194615" cy="19461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05899" y="1192597"/>
            <a:ext cx="194615" cy="19461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947634" y="1192597"/>
            <a:ext cx="194615" cy="19461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417828" y="1028700"/>
            <a:ext cx="4187330" cy="606416"/>
            <a:chOff x="0" y="0"/>
            <a:chExt cx="2806212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06211" cy="406400"/>
            </a:xfrm>
            <a:custGeom>
              <a:avLst/>
              <a:gdLst/>
              <a:ahLst/>
              <a:cxnLst/>
              <a:rect r="r" b="b" t="t" l="l"/>
              <a:pathLst>
                <a:path h="406400" w="2806211">
                  <a:moveTo>
                    <a:pt x="2603011" y="0"/>
                  </a:moveTo>
                  <a:cubicBezTo>
                    <a:pt x="2715236" y="0"/>
                    <a:pt x="2806211" y="90976"/>
                    <a:pt x="2806211" y="203200"/>
                  </a:cubicBezTo>
                  <a:cubicBezTo>
                    <a:pt x="2806211" y="315424"/>
                    <a:pt x="2715236" y="406400"/>
                    <a:pt x="26030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0621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858394" y="8172588"/>
            <a:ext cx="3000340" cy="622793"/>
            <a:chOff x="0" y="0"/>
            <a:chExt cx="1957855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57855" cy="406400"/>
            </a:xfrm>
            <a:custGeom>
              <a:avLst/>
              <a:gdLst/>
              <a:ahLst/>
              <a:cxnLst/>
              <a:rect r="r" b="b" t="t" l="l"/>
              <a:pathLst>
                <a:path h="406400" w="1957855">
                  <a:moveTo>
                    <a:pt x="1754655" y="0"/>
                  </a:moveTo>
                  <a:cubicBezTo>
                    <a:pt x="1866879" y="0"/>
                    <a:pt x="1957855" y="90976"/>
                    <a:pt x="1957855" y="203200"/>
                  </a:cubicBezTo>
                  <a:cubicBezTo>
                    <a:pt x="1957855" y="315424"/>
                    <a:pt x="1866879" y="406400"/>
                    <a:pt x="175465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95785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603207" y="5464378"/>
            <a:ext cx="928593" cy="92859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679836" y="7836806"/>
            <a:ext cx="647179" cy="64717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164925" y="1635116"/>
            <a:ext cx="250140" cy="25014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31070" y="5497207"/>
            <a:ext cx="145120" cy="14512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9555431" y="2372116"/>
            <a:ext cx="6540422" cy="6540422"/>
          </a:xfrm>
          <a:custGeom>
            <a:avLst/>
            <a:gdLst/>
            <a:ahLst/>
            <a:cxnLst/>
            <a:rect r="r" b="b" t="t" l="l"/>
            <a:pathLst>
              <a:path h="6540422" w="6540422">
                <a:moveTo>
                  <a:pt x="0" y="0"/>
                </a:moveTo>
                <a:lnTo>
                  <a:pt x="6540421" y="0"/>
                </a:lnTo>
                <a:lnTo>
                  <a:pt x="6540421" y="6540421"/>
                </a:lnTo>
                <a:lnTo>
                  <a:pt x="0" y="6540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649977" y="3100275"/>
            <a:ext cx="7765088" cy="1708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087715" y="984794"/>
            <a:ext cx="7765088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i="true" b="true">
                <a:solidFill>
                  <a:srgbClr val="FF914D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Proyecto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2620941" y="2194465"/>
            <a:ext cx="4698636" cy="287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3"/>
              </a:lnSpc>
            </a:pPr>
            <a:r>
              <a:rPr lang="en-US" sz="5466" b="true">
                <a:solidFill>
                  <a:srgbClr val="5E17EB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Estrategia</a:t>
            </a:r>
          </a:p>
          <a:p>
            <a:pPr algn="ctr">
              <a:lnSpc>
                <a:spcPts val="7653"/>
              </a:lnSpc>
            </a:pPr>
            <a:r>
              <a:rPr lang="en-US" sz="5466" b="true">
                <a:solidFill>
                  <a:srgbClr val="5271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Corporativa</a:t>
            </a:r>
          </a:p>
          <a:p>
            <a:pPr algn="ctr">
              <a:lnSpc>
                <a:spcPts val="7653"/>
              </a:lnSpc>
            </a:pPr>
            <a:r>
              <a:rPr lang="en-US" sz="5466" b="true">
                <a:solidFill>
                  <a:srgbClr val="38B6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ABC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235948" y="6010377"/>
            <a:ext cx="5468621" cy="727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4"/>
              </a:lnSpc>
            </a:pPr>
            <a:r>
              <a:rPr lang="en-US" sz="2124" b="true">
                <a:solidFill>
                  <a:srgbClr val="8C52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Mejorando el Talento a través de la Innovación y el Análisis de Datos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26171" y="1242279"/>
            <a:ext cx="5468621" cy="47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4"/>
              </a:lnSpc>
            </a:pPr>
            <a:r>
              <a:rPr lang="en-US" b="true" sz="2824" i="true">
                <a:solidFill>
                  <a:srgbClr val="5271FF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Presentado por: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64685" y="1192597"/>
            <a:ext cx="194615" cy="19461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05899" y="1192597"/>
            <a:ext cx="194615" cy="19461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947634" y="1192597"/>
            <a:ext cx="194615" cy="19461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504942" y="986696"/>
            <a:ext cx="4187330" cy="606416"/>
            <a:chOff x="0" y="0"/>
            <a:chExt cx="2806212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06211" cy="406400"/>
            </a:xfrm>
            <a:custGeom>
              <a:avLst/>
              <a:gdLst/>
              <a:ahLst/>
              <a:cxnLst/>
              <a:rect r="r" b="b" t="t" l="l"/>
              <a:pathLst>
                <a:path h="406400" w="2806211">
                  <a:moveTo>
                    <a:pt x="2603011" y="0"/>
                  </a:moveTo>
                  <a:cubicBezTo>
                    <a:pt x="2715236" y="0"/>
                    <a:pt x="2806211" y="90976"/>
                    <a:pt x="2806211" y="203200"/>
                  </a:cubicBezTo>
                  <a:cubicBezTo>
                    <a:pt x="2806211" y="315424"/>
                    <a:pt x="2715236" y="406400"/>
                    <a:pt x="26030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0621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08638" y="8794004"/>
            <a:ext cx="928593" cy="92859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898082" y="5996674"/>
            <a:ext cx="647179" cy="64717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3986879" y="1978442"/>
            <a:ext cx="10314242" cy="7279858"/>
          </a:xfrm>
          <a:custGeom>
            <a:avLst/>
            <a:gdLst/>
            <a:ahLst/>
            <a:cxnLst/>
            <a:rect r="r" b="b" t="t" l="l"/>
            <a:pathLst>
              <a:path h="7279858" w="10314242">
                <a:moveTo>
                  <a:pt x="0" y="0"/>
                </a:moveTo>
                <a:lnTo>
                  <a:pt x="10314242" y="0"/>
                </a:lnTo>
                <a:lnTo>
                  <a:pt x="10314242" y="7279858"/>
                </a:lnTo>
                <a:lnTo>
                  <a:pt x="0" y="7279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452856" y="634365"/>
            <a:ext cx="12282575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i="true" b="true">
                <a:solidFill>
                  <a:srgbClr val="4426A8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Rotación vs Niveles de satisfacción laboral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64436" y="235812"/>
            <a:ext cx="647179" cy="64717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122122" y="8633031"/>
            <a:ext cx="1002457" cy="926894"/>
            <a:chOff x="0" y="0"/>
            <a:chExt cx="879062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79062" cy="812800"/>
            </a:xfrm>
            <a:custGeom>
              <a:avLst/>
              <a:gdLst/>
              <a:ahLst/>
              <a:cxnLst/>
              <a:rect r="r" b="b" t="t" l="l"/>
              <a:pathLst>
                <a:path h="812800" w="879062">
                  <a:moveTo>
                    <a:pt x="439531" y="0"/>
                  </a:moveTo>
                  <a:cubicBezTo>
                    <a:pt x="196785" y="0"/>
                    <a:pt x="0" y="181951"/>
                    <a:pt x="0" y="406400"/>
                  </a:cubicBezTo>
                  <a:cubicBezTo>
                    <a:pt x="0" y="630849"/>
                    <a:pt x="196785" y="812800"/>
                    <a:pt x="439531" y="812800"/>
                  </a:cubicBezTo>
                  <a:cubicBezTo>
                    <a:pt x="682278" y="812800"/>
                    <a:pt x="879062" y="630849"/>
                    <a:pt x="879062" y="406400"/>
                  </a:cubicBezTo>
                  <a:cubicBezTo>
                    <a:pt x="879062" y="181951"/>
                    <a:pt x="682278" y="0"/>
                    <a:pt x="4395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82412" y="38100"/>
              <a:ext cx="714238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99974" y="2502112"/>
            <a:ext cx="15888051" cy="5282777"/>
          </a:xfrm>
          <a:custGeom>
            <a:avLst/>
            <a:gdLst/>
            <a:ahLst/>
            <a:cxnLst/>
            <a:rect r="r" b="b" t="t" l="l"/>
            <a:pathLst>
              <a:path h="5282777" w="15888051">
                <a:moveTo>
                  <a:pt x="0" y="0"/>
                </a:moveTo>
                <a:lnTo>
                  <a:pt x="15888052" y="0"/>
                </a:lnTo>
                <a:lnTo>
                  <a:pt x="15888052" y="5282776"/>
                </a:lnTo>
                <a:lnTo>
                  <a:pt x="0" y="5282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563980" y="0"/>
            <a:ext cx="4187330" cy="606416"/>
            <a:chOff x="0" y="0"/>
            <a:chExt cx="2806212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06211" cy="406400"/>
            </a:xfrm>
            <a:custGeom>
              <a:avLst/>
              <a:gdLst/>
              <a:ahLst/>
              <a:cxnLst/>
              <a:rect r="r" b="b" t="t" l="l"/>
              <a:pathLst>
                <a:path h="406400" w="2806211">
                  <a:moveTo>
                    <a:pt x="2603011" y="0"/>
                  </a:moveTo>
                  <a:cubicBezTo>
                    <a:pt x="2715236" y="0"/>
                    <a:pt x="2806211" y="90976"/>
                    <a:pt x="2806211" y="203200"/>
                  </a:cubicBezTo>
                  <a:cubicBezTo>
                    <a:pt x="2806211" y="315424"/>
                    <a:pt x="2715236" y="406400"/>
                    <a:pt x="26030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80621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451255" y="806790"/>
            <a:ext cx="13928054" cy="69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i="true" b="true">
                <a:solidFill>
                  <a:srgbClr val="4426A8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 Niveles de Satisfacción en Diversos Ámbitos Laborales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0"/>
            <a:ext cx="647179" cy="64717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7471" y="9071868"/>
            <a:ext cx="1002457" cy="926894"/>
            <a:chOff x="0" y="0"/>
            <a:chExt cx="879062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79062" cy="812800"/>
            </a:xfrm>
            <a:custGeom>
              <a:avLst/>
              <a:gdLst/>
              <a:ahLst/>
              <a:cxnLst/>
              <a:rect r="r" b="b" t="t" l="l"/>
              <a:pathLst>
                <a:path h="812800" w="879062">
                  <a:moveTo>
                    <a:pt x="439531" y="0"/>
                  </a:moveTo>
                  <a:cubicBezTo>
                    <a:pt x="196785" y="0"/>
                    <a:pt x="0" y="181951"/>
                    <a:pt x="0" y="406400"/>
                  </a:cubicBezTo>
                  <a:cubicBezTo>
                    <a:pt x="0" y="630849"/>
                    <a:pt x="196785" y="812800"/>
                    <a:pt x="439531" y="812800"/>
                  </a:cubicBezTo>
                  <a:cubicBezTo>
                    <a:pt x="682278" y="812800"/>
                    <a:pt x="879062" y="630849"/>
                    <a:pt x="879062" y="406400"/>
                  </a:cubicBezTo>
                  <a:cubicBezTo>
                    <a:pt x="879062" y="181951"/>
                    <a:pt x="682278" y="0"/>
                    <a:pt x="4395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82412" y="38100"/>
              <a:ext cx="714238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173837" y="1967654"/>
            <a:ext cx="12227499" cy="7290646"/>
          </a:xfrm>
          <a:custGeom>
            <a:avLst/>
            <a:gdLst/>
            <a:ahLst/>
            <a:cxnLst/>
            <a:rect r="r" b="b" t="t" l="l"/>
            <a:pathLst>
              <a:path h="7290646" w="12227499">
                <a:moveTo>
                  <a:pt x="0" y="0"/>
                </a:moveTo>
                <a:lnTo>
                  <a:pt x="12227499" y="0"/>
                </a:lnTo>
                <a:lnTo>
                  <a:pt x="12227499" y="7290646"/>
                </a:lnTo>
                <a:lnTo>
                  <a:pt x="0" y="729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326461" y="1028700"/>
            <a:ext cx="4187330" cy="606416"/>
            <a:chOff x="0" y="0"/>
            <a:chExt cx="2806212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06211" cy="406400"/>
            </a:xfrm>
            <a:custGeom>
              <a:avLst/>
              <a:gdLst/>
              <a:ahLst/>
              <a:cxnLst/>
              <a:rect r="r" b="b" t="t" l="l"/>
              <a:pathLst>
                <a:path h="406400" w="2806211">
                  <a:moveTo>
                    <a:pt x="2603011" y="0"/>
                  </a:moveTo>
                  <a:cubicBezTo>
                    <a:pt x="2715236" y="0"/>
                    <a:pt x="2806211" y="90976"/>
                    <a:pt x="2806211" y="203200"/>
                  </a:cubicBezTo>
                  <a:cubicBezTo>
                    <a:pt x="2806211" y="315424"/>
                    <a:pt x="2715236" y="406400"/>
                    <a:pt x="26030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80621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030250" y="722897"/>
            <a:ext cx="12514672" cy="69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b="true" sz="4100" i="true">
                <a:solidFill>
                  <a:srgbClr val="4426A8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 Relación entre la satisfacción laboral y el género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8638" y="9002534"/>
            <a:ext cx="720062" cy="7200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809619" y="611974"/>
            <a:ext cx="833453" cy="83345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946621" y="2201173"/>
            <a:ext cx="14394758" cy="7161392"/>
          </a:xfrm>
          <a:custGeom>
            <a:avLst/>
            <a:gdLst/>
            <a:ahLst/>
            <a:cxnLst/>
            <a:rect r="r" b="b" t="t" l="l"/>
            <a:pathLst>
              <a:path h="7161392" w="14394758">
                <a:moveTo>
                  <a:pt x="0" y="0"/>
                </a:moveTo>
                <a:lnTo>
                  <a:pt x="14394758" y="0"/>
                </a:lnTo>
                <a:lnTo>
                  <a:pt x="14394758" y="7161392"/>
                </a:lnTo>
                <a:lnTo>
                  <a:pt x="0" y="7161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86664" y="722897"/>
            <a:ext cx="12514672" cy="69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b="true" sz="4100" i="true">
                <a:solidFill>
                  <a:srgbClr val="4426A8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Relación entre la rotación, edad y género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1326461" y="1028700"/>
            <a:ext cx="4187330" cy="606416"/>
            <a:chOff x="0" y="0"/>
            <a:chExt cx="2806212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06211" cy="406400"/>
            </a:xfrm>
            <a:custGeom>
              <a:avLst/>
              <a:gdLst/>
              <a:ahLst/>
              <a:cxnLst/>
              <a:rect r="r" b="b" t="t" l="l"/>
              <a:pathLst>
                <a:path h="406400" w="2806211">
                  <a:moveTo>
                    <a:pt x="2603011" y="0"/>
                  </a:moveTo>
                  <a:cubicBezTo>
                    <a:pt x="2715236" y="0"/>
                    <a:pt x="2806211" y="90976"/>
                    <a:pt x="2806211" y="203200"/>
                  </a:cubicBezTo>
                  <a:cubicBezTo>
                    <a:pt x="2806211" y="315424"/>
                    <a:pt x="2715236" y="406400"/>
                    <a:pt x="26030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0621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74078" y="2318185"/>
            <a:ext cx="11301259" cy="5650629"/>
          </a:xfrm>
          <a:custGeom>
            <a:avLst/>
            <a:gdLst/>
            <a:ahLst/>
            <a:cxnLst/>
            <a:rect r="r" b="b" t="t" l="l"/>
            <a:pathLst>
              <a:path h="5650629" w="11301259">
                <a:moveTo>
                  <a:pt x="0" y="0"/>
                </a:moveTo>
                <a:lnTo>
                  <a:pt x="11301259" y="0"/>
                </a:lnTo>
                <a:lnTo>
                  <a:pt x="11301259" y="5650630"/>
                </a:lnTo>
                <a:lnTo>
                  <a:pt x="0" y="5650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86664" y="722897"/>
            <a:ext cx="12514672" cy="69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b="true" sz="4100" i="true">
                <a:solidFill>
                  <a:srgbClr val="4426A8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Relación entre la rotación y el rol laboral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326461" y="1028700"/>
            <a:ext cx="4187330" cy="606416"/>
            <a:chOff x="0" y="0"/>
            <a:chExt cx="2806212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06211" cy="406400"/>
            </a:xfrm>
            <a:custGeom>
              <a:avLst/>
              <a:gdLst/>
              <a:ahLst/>
              <a:cxnLst/>
              <a:rect r="r" b="b" t="t" l="l"/>
              <a:pathLst>
                <a:path h="406400" w="2806211">
                  <a:moveTo>
                    <a:pt x="2603011" y="0"/>
                  </a:moveTo>
                  <a:cubicBezTo>
                    <a:pt x="2715236" y="0"/>
                    <a:pt x="2806211" y="90976"/>
                    <a:pt x="2806211" y="203200"/>
                  </a:cubicBezTo>
                  <a:cubicBezTo>
                    <a:pt x="2806211" y="315424"/>
                    <a:pt x="2715236" y="406400"/>
                    <a:pt x="26030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80621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67204" y="8482219"/>
            <a:ext cx="1002457" cy="926894"/>
            <a:chOff x="0" y="0"/>
            <a:chExt cx="879062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9062" cy="812800"/>
            </a:xfrm>
            <a:custGeom>
              <a:avLst/>
              <a:gdLst/>
              <a:ahLst/>
              <a:cxnLst/>
              <a:rect r="r" b="b" t="t" l="l"/>
              <a:pathLst>
                <a:path h="812800" w="879062">
                  <a:moveTo>
                    <a:pt x="439531" y="0"/>
                  </a:moveTo>
                  <a:cubicBezTo>
                    <a:pt x="196785" y="0"/>
                    <a:pt x="0" y="181951"/>
                    <a:pt x="0" y="406400"/>
                  </a:cubicBezTo>
                  <a:cubicBezTo>
                    <a:pt x="0" y="630849"/>
                    <a:pt x="196785" y="812800"/>
                    <a:pt x="439531" y="812800"/>
                  </a:cubicBezTo>
                  <a:cubicBezTo>
                    <a:pt x="682278" y="812800"/>
                    <a:pt x="879062" y="630849"/>
                    <a:pt x="879062" y="406400"/>
                  </a:cubicBezTo>
                  <a:cubicBezTo>
                    <a:pt x="879062" y="181951"/>
                    <a:pt x="682278" y="0"/>
                    <a:pt x="4395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82412" y="38100"/>
              <a:ext cx="714238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757377" y="475507"/>
            <a:ext cx="647179" cy="64717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8243" y="8657843"/>
            <a:ext cx="1200913" cy="120091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26461" y="1028700"/>
            <a:ext cx="4187330" cy="606416"/>
            <a:chOff x="0" y="0"/>
            <a:chExt cx="2806212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06211" cy="406400"/>
            </a:xfrm>
            <a:custGeom>
              <a:avLst/>
              <a:gdLst/>
              <a:ahLst/>
              <a:cxnLst/>
              <a:rect r="r" b="b" t="t" l="l"/>
              <a:pathLst>
                <a:path h="406400" w="2806211">
                  <a:moveTo>
                    <a:pt x="2603011" y="0"/>
                  </a:moveTo>
                  <a:cubicBezTo>
                    <a:pt x="2715236" y="0"/>
                    <a:pt x="2806211" y="90976"/>
                    <a:pt x="2806211" y="203200"/>
                  </a:cubicBezTo>
                  <a:cubicBezTo>
                    <a:pt x="2806211" y="315424"/>
                    <a:pt x="2715236" y="406400"/>
                    <a:pt x="26030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80621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074823" y="2619012"/>
            <a:ext cx="12138354" cy="6038831"/>
          </a:xfrm>
          <a:custGeom>
            <a:avLst/>
            <a:gdLst/>
            <a:ahLst/>
            <a:cxnLst/>
            <a:rect r="r" b="b" t="t" l="l"/>
            <a:pathLst>
              <a:path h="6038831" w="12138354">
                <a:moveTo>
                  <a:pt x="0" y="0"/>
                </a:moveTo>
                <a:lnTo>
                  <a:pt x="12138354" y="0"/>
                </a:lnTo>
                <a:lnTo>
                  <a:pt x="12138354" y="6038831"/>
                </a:lnTo>
                <a:lnTo>
                  <a:pt x="0" y="60388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86664" y="722897"/>
            <a:ext cx="13400647" cy="1419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b="true" sz="4100" i="true">
                <a:solidFill>
                  <a:srgbClr val="4426A8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Relación entre el salario mensual, el rol laboral y la rotación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25097" y="1028700"/>
            <a:ext cx="5124716" cy="4930342"/>
            <a:chOff x="0" y="0"/>
            <a:chExt cx="596381" cy="5737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6381" cy="573761"/>
            </a:xfrm>
            <a:custGeom>
              <a:avLst/>
              <a:gdLst/>
              <a:ahLst/>
              <a:cxnLst/>
              <a:rect r="r" b="b" t="t" l="l"/>
              <a:pathLst>
                <a:path h="573761" w="596381">
                  <a:moveTo>
                    <a:pt x="34746" y="0"/>
                  </a:moveTo>
                  <a:lnTo>
                    <a:pt x="561634" y="0"/>
                  </a:lnTo>
                  <a:cubicBezTo>
                    <a:pt x="570850" y="0"/>
                    <a:pt x="579688" y="3661"/>
                    <a:pt x="586204" y="10177"/>
                  </a:cubicBezTo>
                  <a:cubicBezTo>
                    <a:pt x="592720" y="16693"/>
                    <a:pt x="596381" y="25531"/>
                    <a:pt x="596381" y="34746"/>
                  </a:cubicBezTo>
                  <a:lnTo>
                    <a:pt x="596381" y="539015"/>
                  </a:lnTo>
                  <a:cubicBezTo>
                    <a:pt x="596381" y="558204"/>
                    <a:pt x="580824" y="573761"/>
                    <a:pt x="561634" y="573761"/>
                  </a:cubicBezTo>
                  <a:lnTo>
                    <a:pt x="34746" y="573761"/>
                  </a:lnTo>
                  <a:cubicBezTo>
                    <a:pt x="25531" y="573761"/>
                    <a:pt x="16693" y="570100"/>
                    <a:pt x="10177" y="563584"/>
                  </a:cubicBezTo>
                  <a:cubicBezTo>
                    <a:pt x="3661" y="557068"/>
                    <a:pt x="0" y="548230"/>
                    <a:pt x="0" y="539015"/>
                  </a:cubicBezTo>
                  <a:lnTo>
                    <a:pt x="0" y="34746"/>
                  </a:lnTo>
                  <a:cubicBezTo>
                    <a:pt x="0" y="25531"/>
                    <a:pt x="3661" y="16693"/>
                    <a:pt x="10177" y="10177"/>
                  </a:cubicBezTo>
                  <a:cubicBezTo>
                    <a:pt x="16693" y="3661"/>
                    <a:pt x="25531" y="0"/>
                    <a:pt x="34746" y="0"/>
                  </a:cubicBezTo>
                  <a:close/>
                </a:path>
              </a:pathLst>
            </a:custGeom>
            <a:blipFill>
              <a:blip r:embed="rId2"/>
              <a:stretch>
                <a:fillRect l="-22200" t="0" r="-2220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75485" y="8595336"/>
            <a:ext cx="1273155" cy="1273155"/>
          </a:xfrm>
          <a:custGeom>
            <a:avLst/>
            <a:gdLst/>
            <a:ahLst/>
            <a:cxnLst/>
            <a:rect r="r" b="b" t="t" l="l"/>
            <a:pathLst>
              <a:path h="1273155" w="1273155">
                <a:moveTo>
                  <a:pt x="0" y="0"/>
                </a:moveTo>
                <a:lnTo>
                  <a:pt x="1273156" y="0"/>
                </a:lnTo>
                <a:lnTo>
                  <a:pt x="1273156" y="1273155"/>
                </a:lnTo>
                <a:lnTo>
                  <a:pt x="0" y="12731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2063" y="1013997"/>
            <a:ext cx="10570468" cy="2225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5"/>
              </a:lnSpc>
            </a:pPr>
          </a:p>
          <a:p>
            <a:pPr algn="just" marL="474979" indent="-237490" lvl="1">
              <a:lnSpc>
                <a:spcPts val="4091"/>
              </a:lnSpc>
              <a:buFont typeface="Arial"/>
              <a:buChar char="•"/>
            </a:pPr>
            <a:r>
              <a:rPr lang="en-US" sz="2199" i="true">
                <a:solidFill>
                  <a:srgbClr val="000000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Datos incompletos o inconsistentes. </a:t>
            </a:r>
          </a:p>
          <a:p>
            <a:pPr algn="just" marL="474979" indent="-237490" lvl="1">
              <a:lnSpc>
                <a:spcPts val="4091"/>
              </a:lnSpc>
              <a:buFont typeface="Arial"/>
              <a:buChar char="•"/>
            </a:pPr>
            <a:r>
              <a:rPr lang="en-US" sz="2199" i="true">
                <a:solidFill>
                  <a:srgbClr val="000000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Dificultad para analizar la satisfacción en función de variables cruzadas. </a:t>
            </a:r>
          </a:p>
          <a:p>
            <a:pPr algn="just" marL="474979" indent="-237490" lvl="1">
              <a:lnSpc>
                <a:spcPts val="4091"/>
              </a:lnSpc>
              <a:buFont typeface="Arial"/>
              <a:buChar char="•"/>
            </a:pPr>
            <a:r>
              <a:rPr lang="en-US" sz="2199" i="true">
                <a:solidFill>
                  <a:srgbClr val="000000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Tiempo corto para realizar ampliamente el A/B Testing.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2063" y="3817649"/>
            <a:ext cx="10570468" cy="4172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8"/>
              </a:lnSpc>
            </a:pPr>
          </a:p>
          <a:p>
            <a:pPr algn="just" marL="453390" indent="-226695" lvl="1">
              <a:lnSpc>
                <a:spcPts val="3969"/>
              </a:lnSpc>
              <a:buFont typeface="Arial"/>
              <a:buChar char="•"/>
            </a:pPr>
            <a:r>
              <a:rPr lang="en-US" sz="2100" i="true">
                <a:solidFill>
                  <a:srgbClr val="000000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Finalización de la transformación de los datos, asegurando que todos los datos estén en el formato correcto y listos para su carga.</a:t>
            </a:r>
          </a:p>
          <a:p>
            <a:pPr algn="just" marL="453390" indent="-226695" lvl="1">
              <a:lnSpc>
                <a:spcPts val="3969"/>
              </a:lnSpc>
              <a:buFont typeface="Arial"/>
              <a:buChar char="•"/>
            </a:pPr>
            <a:r>
              <a:rPr lang="en-US" sz="210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Creación de una base de datos centralizada que permite análisis rápidos y confiables</a:t>
            </a:r>
          </a:p>
          <a:p>
            <a:pPr algn="just" marL="453390" indent="-226695" lvl="1">
              <a:lnSpc>
                <a:spcPts val="3969"/>
              </a:lnSpc>
              <a:buFont typeface="Arial"/>
              <a:buChar char="•"/>
            </a:pPr>
            <a:r>
              <a:rPr lang="en-US" sz="210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Identificación de los principales factores que impactan la satisfacción</a:t>
            </a:r>
          </a:p>
          <a:p>
            <a:pPr algn="just" marL="453390" indent="-226695" lvl="1">
              <a:lnSpc>
                <a:spcPts val="3969"/>
              </a:lnSpc>
              <a:buFont typeface="Arial"/>
              <a:buChar char="•"/>
            </a:pPr>
            <a:r>
              <a:rPr lang="en-US" sz="210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Implementación de flujos ETL que podrán reducir el tiempo de procesamiento</a:t>
            </a:r>
          </a:p>
          <a:p>
            <a:pPr algn="just" marL="453390" indent="-226695" lvl="1">
              <a:lnSpc>
                <a:spcPts val="3969"/>
              </a:lnSpc>
              <a:buFont typeface="Arial"/>
              <a:buChar char="•"/>
            </a:pPr>
            <a:r>
              <a:rPr lang="en-US" sz="210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Finalización de la creación de las visualizaciones.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07629"/>
            <a:ext cx="10570468" cy="688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4000" i="true">
                <a:solidFill>
                  <a:srgbClr val="4426A8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RETOS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602026"/>
            <a:ext cx="10570468" cy="1393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4000" i="true">
                <a:solidFill>
                  <a:srgbClr val="4426A8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HITOS</a:t>
            </a:r>
          </a:p>
          <a:p>
            <a:pPr algn="ctr">
              <a:lnSpc>
                <a:spcPts val="5600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36999" y="1740669"/>
            <a:ext cx="4367557" cy="6167239"/>
            <a:chOff x="0" y="0"/>
            <a:chExt cx="678502" cy="958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8502" cy="958083"/>
            </a:xfrm>
            <a:custGeom>
              <a:avLst/>
              <a:gdLst/>
              <a:ahLst/>
              <a:cxnLst/>
              <a:rect r="r" b="b" t="t" l="l"/>
              <a:pathLst>
                <a:path h="958083" w="678502">
                  <a:moveTo>
                    <a:pt x="40770" y="0"/>
                  </a:moveTo>
                  <a:lnTo>
                    <a:pt x="637732" y="0"/>
                  </a:lnTo>
                  <a:cubicBezTo>
                    <a:pt x="648545" y="0"/>
                    <a:pt x="658915" y="4295"/>
                    <a:pt x="666561" y="11941"/>
                  </a:cubicBezTo>
                  <a:cubicBezTo>
                    <a:pt x="674206" y="19587"/>
                    <a:pt x="678502" y="29957"/>
                    <a:pt x="678502" y="40770"/>
                  </a:cubicBezTo>
                  <a:lnTo>
                    <a:pt x="678502" y="917313"/>
                  </a:lnTo>
                  <a:cubicBezTo>
                    <a:pt x="678502" y="928126"/>
                    <a:pt x="674206" y="938496"/>
                    <a:pt x="666561" y="946142"/>
                  </a:cubicBezTo>
                  <a:cubicBezTo>
                    <a:pt x="658915" y="953788"/>
                    <a:pt x="648545" y="958083"/>
                    <a:pt x="637732" y="958083"/>
                  </a:cubicBezTo>
                  <a:lnTo>
                    <a:pt x="40770" y="958083"/>
                  </a:lnTo>
                  <a:cubicBezTo>
                    <a:pt x="29957" y="958083"/>
                    <a:pt x="19587" y="953788"/>
                    <a:pt x="11941" y="946142"/>
                  </a:cubicBezTo>
                  <a:cubicBezTo>
                    <a:pt x="4295" y="938496"/>
                    <a:pt x="0" y="928126"/>
                    <a:pt x="0" y="917313"/>
                  </a:cubicBezTo>
                  <a:lnTo>
                    <a:pt x="0" y="40770"/>
                  </a:lnTo>
                  <a:cubicBezTo>
                    <a:pt x="0" y="29957"/>
                    <a:pt x="4295" y="19587"/>
                    <a:pt x="11941" y="11941"/>
                  </a:cubicBezTo>
                  <a:cubicBezTo>
                    <a:pt x="19587" y="4295"/>
                    <a:pt x="29957" y="0"/>
                    <a:pt x="4077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047" r="0" b="-304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56913" y="8343252"/>
            <a:ext cx="1294843" cy="1294843"/>
          </a:xfrm>
          <a:custGeom>
            <a:avLst/>
            <a:gdLst/>
            <a:ahLst/>
            <a:cxnLst/>
            <a:rect r="r" b="b" t="t" l="l"/>
            <a:pathLst>
              <a:path h="1294843" w="1294843">
                <a:moveTo>
                  <a:pt x="0" y="0"/>
                </a:moveTo>
                <a:lnTo>
                  <a:pt x="1294843" y="0"/>
                </a:lnTo>
                <a:lnTo>
                  <a:pt x="1294843" y="1294842"/>
                </a:lnTo>
                <a:lnTo>
                  <a:pt x="0" y="1294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86757" y="935527"/>
            <a:ext cx="3210620" cy="805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7"/>
              </a:lnSpc>
            </a:pPr>
            <a:r>
              <a:rPr lang="en-US" b="true" sz="4676" i="true">
                <a:solidFill>
                  <a:srgbClr val="4426A8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NEXT STEPS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1588" y="2466532"/>
            <a:ext cx="12369167" cy="5324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887" indent="-226944" lvl="1">
              <a:lnSpc>
                <a:spcPts val="4772"/>
              </a:lnSpc>
              <a:buFont typeface="Arial"/>
              <a:buChar char="•"/>
            </a:pPr>
            <a:r>
              <a:rPr lang="en-US" b="true" sz="2102" spc="67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b="true" sz="2102" i="true" spc="67">
                <a:solidFill>
                  <a:srgbClr val="8C52FF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Profundizar en el Análisis de Datos:</a:t>
            </a:r>
            <a:r>
              <a:rPr lang="en-US" sz="2102" spc="67">
                <a:solidFill>
                  <a:srgbClr val="8C52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02" spc="67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aplicar modelos predictivos para identificar factores de riesgo.</a:t>
            </a:r>
          </a:p>
          <a:p>
            <a:pPr algn="just" marL="453887" indent="-226944" lvl="1">
              <a:lnSpc>
                <a:spcPts val="4772"/>
              </a:lnSpc>
              <a:buFont typeface="Arial"/>
              <a:buChar char="•"/>
            </a:pPr>
            <a:r>
              <a:rPr lang="en-US" b="true" sz="2102" spc="67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b="true" sz="2102" i="true" spc="67">
                <a:solidFill>
                  <a:srgbClr val="8C52FF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Implementar las acciones del A/B Testing</a:t>
            </a:r>
          </a:p>
          <a:p>
            <a:pPr algn="just" marL="453887" indent="-226944" lvl="1">
              <a:lnSpc>
                <a:spcPts val="4772"/>
              </a:lnSpc>
              <a:buFont typeface="Arial"/>
              <a:buChar char="•"/>
            </a:pPr>
            <a:r>
              <a:rPr lang="en-US" b="true" sz="2102" i="true" spc="67">
                <a:solidFill>
                  <a:srgbClr val="8C52FF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Automizar y Seguimiento:</a:t>
            </a:r>
            <a:r>
              <a:rPr lang="en-US" b="true" sz="2102" spc="67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2102" i="true" spc="67">
                <a:solidFill>
                  <a:srgbClr val="000000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crear un sistema automatizado que recopile  y analice periódicamente las encuestas de satisfacción.</a:t>
            </a:r>
          </a:p>
          <a:p>
            <a:pPr algn="just" marL="453887" indent="-226944" lvl="1">
              <a:lnSpc>
                <a:spcPts val="4772"/>
              </a:lnSpc>
              <a:buFont typeface="Arial"/>
              <a:buChar char="•"/>
            </a:pPr>
            <a:r>
              <a:rPr lang="en-US" b="true" sz="2102" spc="67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b="true" sz="2102" i="true" spc="67">
                <a:solidFill>
                  <a:srgbClr val="8C52FF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Optimizar la Base de Datos de Satisfacción</a:t>
            </a:r>
          </a:p>
          <a:p>
            <a:pPr algn="just" marL="453887" indent="-226944" lvl="1">
              <a:lnSpc>
                <a:spcPts val="4772"/>
              </a:lnSpc>
              <a:buFont typeface="Arial"/>
              <a:buChar char="•"/>
            </a:pPr>
            <a:r>
              <a:rPr lang="en-US" b="true" sz="2102" i="true" spc="67">
                <a:solidFill>
                  <a:srgbClr val="8C52FF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Feedback de los empleados</a:t>
            </a:r>
          </a:p>
          <a:p>
            <a:pPr algn="just" marL="453887" indent="-226944" lvl="1">
              <a:lnSpc>
                <a:spcPts val="4772"/>
              </a:lnSpc>
              <a:buFont typeface="Arial"/>
              <a:buChar char="•"/>
            </a:pPr>
            <a:r>
              <a:rPr lang="en-US" b="true" sz="2102" i="true" spc="67">
                <a:solidFill>
                  <a:srgbClr val="8C52FF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Cultura de mejora continua:</a:t>
            </a:r>
            <a:r>
              <a:rPr lang="en-US" b="true" sz="2102" spc="67">
                <a:solidFill>
                  <a:srgbClr val="8C52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2102" i="true" spc="67">
                <a:solidFill>
                  <a:srgbClr val="000000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fomentar la creación de comunidades internas para las soluciones colaborativas; y, recomendar talleres centrados en áreas clave.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64685" y="1192597"/>
            <a:ext cx="194615" cy="19461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05899" y="1192597"/>
            <a:ext cx="194615" cy="19461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947634" y="1192597"/>
            <a:ext cx="194615" cy="19461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417828" y="1028700"/>
            <a:ext cx="4187330" cy="606416"/>
            <a:chOff x="0" y="0"/>
            <a:chExt cx="2806212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06211" cy="406400"/>
            </a:xfrm>
            <a:custGeom>
              <a:avLst/>
              <a:gdLst/>
              <a:ahLst/>
              <a:cxnLst/>
              <a:rect r="r" b="b" t="t" l="l"/>
              <a:pathLst>
                <a:path h="406400" w="2806211">
                  <a:moveTo>
                    <a:pt x="2603011" y="0"/>
                  </a:moveTo>
                  <a:cubicBezTo>
                    <a:pt x="2715236" y="0"/>
                    <a:pt x="2806211" y="90976"/>
                    <a:pt x="2806211" y="203200"/>
                  </a:cubicBezTo>
                  <a:cubicBezTo>
                    <a:pt x="2806211" y="315424"/>
                    <a:pt x="2715236" y="406400"/>
                    <a:pt x="26030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0621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256733" y="2642071"/>
            <a:ext cx="4758950" cy="475895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07473" y="2286747"/>
            <a:ext cx="3362929" cy="4411780"/>
            <a:chOff x="0" y="0"/>
            <a:chExt cx="704442" cy="9241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04442" cy="924147"/>
            </a:xfrm>
            <a:custGeom>
              <a:avLst/>
              <a:gdLst/>
              <a:ahLst/>
              <a:cxnLst/>
              <a:rect r="r" b="b" t="t" l="l"/>
              <a:pathLst>
                <a:path h="924147" w="704442">
                  <a:moveTo>
                    <a:pt x="52949" y="0"/>
                  </a:moveTo>
                  <a:lnTo>
                    <a:pt x="651493" y="0"/>
                  </a:lnTo>
                  <a:cubicBezTo>
                    <a:pt x="665536" y="0"/>
                    <a:pt x="679003" y="5579"/>
                    <a:pt x="688933" y="15508"/>
                  </a:cubicBezTo>
                  <a:cubicBezTo>
                    <a:pt x="698863" y="25438"/>
                    <a:pt x="704442" y="38906"/>
                    <a:pt x="704442" y="52949"/>
                  </a:cubicBezTo>
                  <a:lnTo>
                    <a:pt x="704442" y="871198"/>
                  </a:lnTo>
                  <a:cubicBezTo>
                    <a:pt x="704442" y="885241"/>
                    <a:pt x="698863" y="898709"/>
                    <a:pt x="688933" y="908639"/>
                  </a:cubicBezTo>
                  <a:cubicBezTo>
                    <a:pt x="679003" y="918569"/>
                    <a:pt x="665536" y="924147"/>
                    <a:pt x="651493" y="924147"/>
                  </a:cubicBezTo>
                  <a:lnTo>
                    <a:pt x="52949" y="924147"/>
                  </a:lnTo>
                  <a:cubicBezTo>
                    <a:pt x="38906" y="924147"/>
                    <a:pt x="25438" y="918569"/>
                    <a:pt x="15508" y="908639"/>
                  </a:cubicBezTo>
                  <a:cubicBezTo>
                    <a:pt x="5579" y="898709"/>
                    <a:pt x="0" y="885241"/>
                    <a:pt x="0" y="871198"/>
                  </a:cubicBezTo>
                  <a:lnTo>
                    <a:pt x="0" y="52949"/>
                  </a:lnTo>
                  <a:cubicBezTo>
                    <a:pt x="0" y="38906"/>
                    <a:pt x="5579" y="25438"/>
                    <a:pt x="15508" y="15508"/>
                  </a:cubicBezTo>
                  <a:cubicBezTo>
                    <a:pt x="25438" y="5579"/>
                    <a:pt x="38906" y="0"/>
                    <a:pt x="52949" y="0"/>
                  </a:cubicBezTo>
                  <a:close/>
                </a:path>
              </a:pathLst>
            </a:custGeom>
            <a:blipFill>
              <a:blip r:embed="rId2"/>
              <a:stretch>
                <a:fillRect l="-14050" t="0" r="-82855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5088114" y="3509828"/>
            <a:ext cx="3362929" cy="4411780"/>
            <a:chOff x="0" y="0"/>
            <a:chExt cx="704442" cy="92414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04442" cy="924147"/>
            </a:xfrm>
            <a:custGeom>
              <a:avLst/>
              <a:gdLst/>
              <a:ahLst/>
              <a:cxnLst/>
              <a:rect r="r" b="b" t="t" l="l"/>
              <a:pathLst>
                <a:path h="924147" w="704442">
                  <a:moveTo>
                    <a:pt x="52949" y="0"/>
                  </a:moveTo>
                  <a:lnTo>
                    <a:pt x="651493" y="0"/>
                  </a:lnTo>
                  <a:cubicBezTo>
                    <a:pt x="665536" y="0"/>
                    <a:pt x="679003" y="5579"/>
                    <a:pt x="688933" y="15508"/>
                  </a:cubicBezTo>
                  <a:cubicBezTo>
                    <a:pt x="698863" y="25438"/>
                    <a:pt x="704442" y="38906"/>
                    <a:pt x="704442" y="52949"/>
                  </a:cubicBezTo>
                  <a:lnTo>
                    <a:pt x="704442" y="871198"/>
                  </a:lnTo>
                  <a:cubicBezTo>
                    <a:pt x="704442" y="885241"/>
                    <a:pt x="698863" y="898709"/>
                    <a:pt x="688933" y="908639"/>
                  </a:cubicBezTo>
                  <a:cubicBezTo>
                    <a:pt x="679003" y="918569"/>
                    <a:pt x="665536" y="924147"/>
                    <a:pt x="651493" y="924147"/>
                  </a:cubicBezTo>
                  <a:lnTo>
                    <a:pt x="52949" y="924147"/>
                  </a:lnTo>
                  <a:cubicBezTo>
                    <a:pt x="38906" y="924147"/>
                    <a:pt x="25438" y="918569"/>
                    <a:pt x="15508" y="908639"/>
                  </a:cubicBezTo>
                  <a:cubicBezTo>
                    <a:pt x="5579" y="898709"/>
                    <a:pt x="0" y="885241"/>
                    <a:pt x="0" y="871198"/>
                  </a:cubicBezTo>
                  <a:lnTo>
                    <a:pt x="0" y="52949"/>
                  </a:lnTo>
                  <a:cubicBezTo>
                    <a:pt x="0" y="38906"/>
                    <a:pt x="5579" y="25438"/>
                    <a:pt x="15508" y="15508"/>
                  </a:cubicBezTo>
                  <a:cubicBezTo>
                    <a:pt x="25438" y="5579"/>
                    <a:pt x="38906" y="0"/>
                    <a:pt x="52949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7205" r="0" b="-7205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884407" y="3721112"/>
            <a:ext cx="790865" cy="771525"/>
            <a:chOff x="0" y="0"/>
            <a:chExt cx="208294" cy="203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8294" cy="203200"/>
            </a:xfrm>
            <a:custGeom>
              <a:avLst/>
              <a:gdLst/>
              <a:ahLst/>
              <a:cxnLst/>
              <a:rect r="r" b="b" t="t" l="l"/>
              <a:pathLst>
                <a:path h="203200" w="208294">
                  <a:moveTo>
                    <a:pt x="68524" y="0"/>
                  </a:moveTo>
                  <a:lnTo>
                    <a:pt x="139769" y="0"/>
                  </a:lnTo>
                  <a:cubicBezTo>
                    <a:pt x="177614" y="0"/>
                    <a:pt x="208294" y="30679"/>
                    <a:pt x="208294" y="68524"/>
                  </a:cubicBezTo>
                  <a:lnTo>
                    <a:pt x="208294" y="134676"/>
                  </a:lnTo>
                  <a:cubicBezTo>
                    <a:pt x="208294" y="172521"/>
                    <a:pt x="177614" y="203200"/>
                    <a:pt x="139769" y="203200"/>
                  </a:cubicBezTo>
                  <a:lnTo>
                    <a:pt x="68524" y="203200"/>
                  </a:lnTo>
                  <a:cubicBezTo>
                    <a:pt x="30679" y="203200"/>
                    <a:pt x="0" y="172521"/>
                    <a:pt x="0" y="134676"/>
                  </a:cubicBezTo>
                  <a:lnTo>
                    <a:pt x="0" y="68524"/>
                  </a:lnTo>
                  <a:cubicBezTo>
                    <a:pt x="0" y="30679"/>
                    <a:pt x="30679" y="0"/>
                    <a:pt x="6852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08294" cy="241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884407" y="5338661"/>
            <a:ext cx="790865" cy="771525"/>
            <a:chOff x="0" y="0"/>
            <a:chExt cx="208294" cy="2032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8294" cy="203200"/>
            </a:xfrm>
            <a:custGeom>
              <a:avLst/>
              <a:gdLst/>
              <a:ahLst/>
              <a:cxnLst/>
              <a:rect r="r" b="b" t="t" l="l"/>
              <a:pathLst>
                <a:path h="203200" w="208294">
                  <a:moveTo>
                    <a:pt x="68524" y="0"/>
                  </a:moveTo>
                  <a:lnTo>
                    <a:pt x="139769" y="0"/>
                  </a:lnTo>
                  <a:cubicBezTo>
                    <a:pt x="177614" y="0"/>
                    <a:pt x="208294" y="30679"/>
                    <a:pt x="208294" y="68524"/>
                  </a:cubicBezTo>
                  <a:lnTo>
                    <a:pt x="208294" y="134676"/>
                  </a:lnTo>
                  <a:cubicBezTo>
                    <a:pt x="208294" y="172521"/>
                    <a:pt x="177614" y="203200"/>
                    <a:pt x="139769" y="203200"/>
                  </a:cubicBezTo>
                  <a:lnTo>
                    <a:pt x="68524" y="203200"/>
                  </a:lnTo>
                  <a:cubicBezTo>
                    <a:pt x="30679" y="203200"/>
                    <a:pt x="0" y="172521"/>
                    <a:pt x="0" y="134676"/>
                  </a:cubicBezTo>
                  <a:lnTo>
                    <a:pt x="0" y="68524"/>
                  </a:lnTo>
                  <a:cubicBezTo>
                    <a:pt x="0" y="30679"/>
                    <a:pt x="30679" y="0"/>
                    <a:pt x="6852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208294" cy="241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0000454" y="3939242"/>
            <a:ext cx="558773" cy="335264"/>
          </a:xfrm>
          <a:custGeom>
            <a:avLst/>
            <a:gdLst/>
            <a:ahLst/>
            <a:cxnLst/>
            <a:rect r="r" b="b" t="t" l="l"/>
            <a:pathLst>
              <a:path h="335264" w="558773">
                <a:moveTo>
                  <a:pt x="0" y="0"/>
                </a:moveTo>
                <a:lnTo>
                  <a:pt x="558772" y="0"/>
                </a:lnTo>
                <a:lnTo>
                  <a:pt x="558772" y="335264"/>
                </a:lnTo>
                <a:lnTo>
                  <a:pt x="0" y="335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066378" y="5510961"/>
            <a:ext cx="426924" cy="426924"/>
          </a:xfrm>
          <a:custGeom>
            <a:avLst/>
            <a:gdLst/>
            <a:ahLst/>
            <a:cxnLst/>
            <a:rect r="r" b="b" t="t" l="l"/>
            <a:pathLst>
              <a:path h="426924" w="426924">
                <a:moveTo>
                  <a:pt x="0" y="0"/>
                </a:moveTo>
                <a:lnTo>
                  <a:pt x="426924" y="0"/>
                </a:lnTo>
                <a:lnTo>
                  <a:pt x="426924" y="426924"/>
                </a:lnTo>
                <a:lnTo>
                  <a:pt x="0" y="4269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9959622" y="2211538"/>
            <a:ext cx="674089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i="true" b="true">
                <a:solidFill>
                  <a:srgbClr val="4426A8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Contacto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149332" y="5025429"/>
            <a:ext cx="2588077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i="true" b="true">
                <a:solidFill>
                  <a:srgbClr val="004AAD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Telefono: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1228820" y="3489406"/>
            <a:ext cx="258807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i="true" b="true">
                <a:solidFill>
                  <a:srgbClr val="004AAD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Email 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228820" y="4049724"/>
            <a:ext cx="5017179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satisfactor@gmail.com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675837" y="8611121"/>
            <a:ext cx="647179" cy="647179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577631" y="1635116"/>
            <a:ext cx="250140" cy="250140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2071364" y="6933565"/>
            <a:ext cx="1745534" cy="1745534"/>
          </a:xfrm>
          <a:custGeom>
            <a:avLst/>
            <a:gdLst/>
            <a:ahLst/>
            <a:cxnLst/>
            <a:rect r="r" b="b" t="t" l="l"/>
            <a:pathLst>
              <a:path h="1745534" w="1745534">
                <a:moveTo>
                  <a:pt x="0" y="0"/>
                </a:moveTo>
                <a:lnTo>
                  <a:pt x="1745534" y="0"/>
                </a:lnTo>
                <a:lnTo>
                  <a:pt x="1745534" y="1745534"/>
                </a:lnTo>
                <a:lnTo>
                  <a:pt x="0" y="17455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0777325" y="5588039"/>
            <a:ext cx="258807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915898964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64685" y="1192597"/>
            <a:ext cx="194615" cy="19461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05899" y="1192597"/>
            <a:ext cx="194615" cy="19461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947634" y="1192597"/>
            <a:ext cx="194615" cy="19461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417828" y="1028700"/>
            <a:ext cx="4187330" cy="606416"/>
            <a:chOff x="0" y="0"/>
            <a:chExt cx="2806212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06211" cy="406400"/>
            </a:xfrm>
            <a:custGeom>
              <a:avLst/>
              <a:gdLst/>
              <a:ahLst/>
              <a:cxnLst/>
              <a:rect r="r" b="b" t="t" l="l"/>
              <a:pathLst>
                <a:path h="406400" w="2806211">
                  <a:moveTo>
                    <a:pt x="2603011" y="0"/>
                  </a:moveTo>
                  <a:cubicBezTo>
                    <a:pt x="2715236" y="0"/>
                    <a:pt x="2806211" y="90976"/>
                    <a:pt x="2806211" y="203200"/>
                  </a:cubicBezTo>
                  <a:cubicBezTo>
                    <a:pt x="2806211" y="315424"/>
                    <a:pt x="2715236" y="406400"/>
                    <a:pt x="26030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0621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688013" y="5143500"/>
            <a:ext cx="3000340" cy="622793"/>
            <a:chOff x="0" y="0"/>
            <a:chExt cx="1957855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57855" cy="406400"/>
            </a:xfrm>
            <a:custGeom>
              <a:avLst/>
              <a:gdLst/>
              <a:ahLst/>
              <a:cxnLst/>
              <a:rect r="r" b="b" t="t" l="l"/>
              <a:pathLst>
                <a:path h="406400" w="1957855">
                  <a:moveTo>
                    <a:pt x="1754655" y="0"/>
                  </a:moveTo>
                  <a:cubicBezTo>
                    <a:pt x="1866879" y="0"/>
                    <a:pt x="1957855" y="90976"/>
                    <a:pt x="1957855" y="203200"/>
                  </a:cubicBezTo>
                  <a:cubicBezTo>
                    <a:pt x="1957855" y="315424"/>
                    <a:pt x="1866879" y="406400"/>
                    <a:pt x="175465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95785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781702" y="6694156"/>
            <a:ext cx="928593" cy="92859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52247" y="8126007"/>
            <a:ext cx="647179" cy="64717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386374" y="2159285"/>
            <a:ext cx="250140" cy="25014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344533" y="1217344"/>
            <a:ext cx="145120" cy="14512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7762245" y="6826825"/>
            <a:ext cx="2582288" cy="2582288"/>
          </a:xfrm>
          <a:custGeom>
            <a:avLst/>
            <a:gdLst/>
            <a:ahLst/>
            <a:cxnLst/>
            <a:rect r="r" b="b" t="t" l="l"/>
            <a:pathLst>
              <a:path h="2582288" w="2582288">
                <a:moveTo>
                  <a:pt x="0" y="0"/>
                </a:moveTo>
                <a:lnTo>
                  <a:pt x="2582288" y="0"/>
                </a:lnTo>
                <a:lnTo>
                  <a:pt x="2582288" y="2582287"/>
                </a:lnTo>
                <a:lnTo>
                  <a:pt x="0" y="25822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3380794" y="2247500"/>
            <a:ext cx="10929622" cy="139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77"/>
              </a:lnSpc>
              <a:spcBef>
                <a:spcPct val="0"/>
              </a:spcBef>
            </a:pPr>
            <a:r>
              <a:rPr lang="en-US" sz="8126" i="true">
                <a:solidFill>
                  <a:srgbClr val="8C52FF"/>
                </a:solidFill>
                <a:latin typeface="Open Sans 2 Italics"/>
                <a:ea typeface="Open Sans 2 Italics"/>
                <a:cs typeface="Open Sans 2 Italics"/>
                <a:sym typeface="Open Sans 2 Italics"/>
              </a:rPr>
              <a:t>¡MUCHAS GRACIAS!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520954" y="5317665"/>
            <a:ext cx="5246093" cy="81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i="true">
                <a:solidFill>
                  <a:srgbClr val="004AAD"/>
                </a:solidFill>
                <a:latin typeface="Open Sans 2 Italics"/>
                <a:ea typeface="Open Sans 2 Italics"/>
                <a:cs typeface="Open Sans 2 Italics"/>
                <a:sym typeface="Open Sans 2 Italics"/>
              </a:rPr>
              <a:t>Ruegos y preguntas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64685" y="1192597"/>
            <a:ext cx="194615" cy="19461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05899" y="1192597"/>
            <a:ext cx="194615" cy="19461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947634" y="1192597"/>
            <a:ext cx="194615" cy="19461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264372" y="986696"/>
            <a:ext cx="4187330" cy="606416"/>
            <a:chOff x="0" y="0"/>
            <a:chExt cx="2806212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06211" cy="406400"/>
            </a:xfrm>
            <a:custGeom>
              <a:avLst/>
              <a:gdLst/>
              <a:ahLst/>
              <a:cxnLst/>
              <a:rect r="r" b="b" t="t" l="l"/>
              <a:pathLst>
                <a:path h="406400" w="2806211">
                  <a:moveTo>
                    <a:pt x="2603011" y="0"/>
                  </a:moveTo>
                  <a:cubicBezTo>
                    <a:pt x="2715236" y="0"/>
                    <a:pt x="2806211" y="90976"/>
                    <a:pt x="2806211" y="203200"/>
                  </a:cubicBezTo>
                  <a:cubicBezTo>
                    <a:pt x="2806211" y="315424"/>
                    <a:pt x="2715236" y="406400"/>
                    <a:pt x="26030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0621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05644" y="2199816"/>
            <a:ext cx="8404567" cy="5887369"/>
            <a:chOff x="0" y="0"/>
            <a:chExt cx="116032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60320" cy="812800"/>
            </a:xfrm>
            <a:custGeom>
              <a:avLst/>
              <a:gdLst/>
              <a:ahLst/>
              <a:cxnLst/>
              <a:rect r="r" b="b" t="t" l="l"/>
              <a:pathLst>
                <a:path h="812800" w="1160320">
                  <a:moveTo>
                    <a:pt x="21187" y="0"/>
                  </a:moveTo>
                  <a:lnTo>
                    <a:pt x="1139133" y="0"/>
                  </a:lnTo>
                  <a:cubicBezTo>
                    <a:pt x="1144753" y="0"/>
                    <a:pt x="1150141" y="2232"/>
                    <a:pt x="1154115" y="6205"/>
                  </a:cubicBezTo>
                  <a:cubicBezTo>
                    <a:pt x="1158088" y="10179"/>
                    <a:pt x="1160320" y="15568"/>
                    <a:pt x="1160320" y="21187"/>
                  </a:cubicBezTo>
                  <a:lnTo>
                    <a:pt x="1160320" y="791613"/>
                  </a:lnTo>
                  <a:cubicBezTo>
                    <a:pt x="1160320" y="797232"/>
                    <a:pt x="1158088" y="802621"/>
                    <a:pt x="1154115" y="806595"/>
                  </a:cubicBezTo>
                  <a:cubicBezTo>
                    <a:pt x="1150141" y="810568"/>
                    <a:pt x="1144753" y="812800"/>
                    <a:pt x="1139133" y="812800"/>
                  </a:cubicBezTo>
                  <a:lnTo>
                    <a:pt x="21187" y="812800"/>
                  </a:lnTo>
                  <a:cubicBezTo>
                    <a:pt x="15568" y="812800"/>
                    <a:pt x="10179" y="810568"/>
                    <a:pt x="6205" y="806595"/>
                  </a:cubicBezTo>
                  <a:cubicBezTo>
                    <a:pt x="2232" y="802621"/>
                    <a:pt x="0" y="797232"/>
                    <a:pt x="0" y="791613"/>
                  </a:cubicBezTo>
                  <a:lnTo>
                    <a:pt x="0" y="21187"/>
                  </a:lnTo>
                  <a:cubicBezTo>
                    <a:pt x="0" y="15568"/>
                    <a:pt x="2232" y="10179"/>
                    <a:pt x="6205" y="6205"/>
                  </a:cubicBezTo>
                  <a:cubicBezTo>
                    <a:pt x="10179" y="2232"/>
                    <a:pt x="15568" y="0"/>
                    <a:pt x="21187" y="0"/>
                  </a:cubicBezTo>
                  <a:close/>
                </a:path>
              </a:pathLst>
            </a:custGeom>
            <a:blipFill>
              <a:blip r:embed="rId2"/>
              <a:stretch>
                <a:fillRect l="-2471" t="0" r="-2471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5754375" y="1808730"/>
            <a:ext cx="928593" cy="92859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585582" y="8934711"/>
            <a:ext cx="647179" cy="64717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911853" y="2925120"/>
            <a:ext cx="250140" cy="25014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511881" y="8457707"/>
            <a:ext cx="1601186" cy="1601186"/>
          </a:xfrm>
          <a:custGeom>
            <a:avLst/>
            <a:gdLst/>
            <a:ahLst/>
            <a:cxnLst/>
            <a:rect r="r" b="b" t="t" l="l"/>
            <a:pathLst>
              <a:path h="1601186" w="1601186">
                <a:moveTo>
                  <a:pt x="0" y="0"/>
                </a:moveTo>
                <a:lnTo>
                  <a:pt x="1601186" y="0"/>
                </a:lnTo>
                <a:lnTo>
                  <a:pt x="1601186" y="1601186"/>
                </a:lnTo>
                <a:lnTo>
                  <a:pt x="0" y="160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218255" y="1832438"/>
            <a:ext cx="6503374" cy="986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4"/>
              </a:lnSpc>
            </a:pPr>
            <a:r>
              <a:rPr lang="en-US" sz="5774" b="true">
                <a:solidFill>
                  <a:srgbClr val="4426A8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INTRODUCCIÓN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678760" y="3251460"/>
            <a:ext cx="9108000" cy="1416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3"/>
              </a:lnSpc>
            </a:pPr>
            <a:r>
              <a:rPr lang="en-US" sz="1623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Transformación del Talento es esencial para el éxito de cualquier organización. En ABC Corporation, implementaremos estrategias de análisis de datos para mejorar la retención y potenciación de empleados. Este enfoque no solo optimiza el rendimiento, sino que también fomenta un ambiente laboral positivo.</a:t>
            </a:r>
          </a:p>
          <a:p>
            <a:pPr algn="ctr">
              <a:lnSpc>
                <a:spcPts val="2273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1632265" y="5342136"/>
            <a:ext cx="3200992" cy="39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</a:pPr>
            <a:r>
              <a:rPr lang="en-US" sz="2392" b="true">
                <a:solidFill>
                  <a:srgbClr val="CB6CE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Visión Estratégica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800711" y="5986212"/>
            <a:ext cx="9108000" cy="1130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3"/>
              </a:lnSpc>
              <a:spcBef>
                <a:spcPct val="0"/>
              </a:spcBef>
            </a:pPr>
            <a:r>
              <a:rPr lang="en-US" sz="1623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La retención de empleados es crucial para la sostenibilidad de ABC Corporation. Un alto índice de rotación puede resultar en costos elevados y pérdida de conocimiento clave. A través de datos, identificaremos patrones que influyen en la satisfacción laboral y la permanencia.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64685" y="1192597"/>
            <a:ext cx="194615" cy="19461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05899" y="1192597"/>
            <a:ext cx="194615" cy="19461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947634" y="1192597"/>
            <a:ext cx="194615" cy="19461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427718" y="422284"/>
            <a:ext cx="4187330" cy="606416"/>
            <a:chOff x="0" y="0"/>
            <a:chExt cx="2806212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06211" cy="406400"/>
            </a:xfrm>
            <a:custGeom>
              <a:avLst/>
              <a:gdLst/>
              <a:ahLst/>
              <a:cxnLst/>
              <a:rect r="r" b="b" t="t" l="l"/>
              <a:pathLst>
                <a:path h="406400" w="2806211">
                  <a:moveTo>
                    <a:pt x="2603011" y="0"/>
                  </a:moveTo>
                  <a:cubicBezTo>
                    <a:pt x="2715236" y="0"/>
                    <a:pt x="2806211" y="90976"/>
                    <a:pt x="2806211" y="203200"/>
                  </a:cubicBezTo>
                  <a:cubicBezTo>
                    <a:pt x="2806211" y="315424"/>
                    <a:pt x="2715236" y="406400"/>
                    <a:pt x="26030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0621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531781" y="2853429"/>
            <a:ext cx="4618243" cy="461824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552313" y="1915558"/>
            <a:ext cx="3859612" cy="3880221"/>
            <a:chOff x="0" y="0"/>
            <a:chExt cx="808483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08483" cy="812800"/>
            </a:xfrm>
            <a:custGeom>
              <a:avLst/>
              <a:gdLst/>
              <a:ahLst/>
              <a:cxnLst/>
              <a:rect r="r" b="b" t="t" l="l"/>
              <a:pathLst>
                <a:path h="812800" w="808483">
                  <a:moveTo>
                    <a:pt x="46135" y="0"/>
                  </a:moveTo>
                  <a:lnTo>
                    <a:pt x="762348" y="0"/>
                  </a:lnTo>
                  <a:cubicBezTo>
                    <a:pt x="787828" y="0"/>
                    <a:pt x="808483" y="20655"/>
                    <a:pt x="808483" y="46135"/>
                  </a:cubicBezTo>
                  <a:lnTo>
                    <a:pt x="808483" y="766665"/>
                  </a:lnTo>
                  <a:cubicBezTo>
                    <a:pt x="808483" y="792145"/>
                    <a:pt x="787828" y="812800"/>
                    <a:pt x="762348" y="812800"/>
                  </a:cubicBezTo>
                  <a:lnTo>
                    <a:pt x="46135" y="812800"/>
                  </a:lnTo>
                  <a:cubicBezTo>
                    <a:pt x="20655" y="812800"/>
                    <a:pt x="0" y="792145"/>
                    <a:pt x="0" y="766665"/>
                  </a:cubicBezTo>
                  <a:lnTo>
                    <a:pt x="0" y="46135"/>
                  </a:lnTo>
                  <a:cubicBezTo>
                    <a:pt x="0" y="20655"/>
                    <a:pt x="20655" y="0"/>
                    <a:pt x="46135" y="0"/>
                  </a:cubicBezTo>
                  <a:close/>
                </a:path>
              </a:pathLst>
            </a:custGeom>
            <a:blipFill>
              <a:blip r:embed="rId2"/>
              <a:stretch>
                <a:fillRect l="-28695" t="0" r="-28695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460336" y="5411709"/>
            <a:ext cx="3803766" cy="4367538"/>
            <a:chOff x="0" y="0"/>
            <a:chExt cx="707882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07882" cy="812800"/>
            </a:xfrm>
            <a:custGeom>
              <a:avLst/>
              <a:gdLst/>
              <a:ahLst/>
              <a:cxnLst/>
              <a:rect r="r" b="b" t="t" l="l"/>
              <a:pathLst>
                <a:path h="812800" w="707882">
                  <a:moveTo>
                    <a:pt x="46813" y="0"/>
                  </a:moveTo>
                  <a:lnTo>
                    <a:pt x="661069" y="0"/>
                  </a:lnTo>
                  <a:cubicBezTo>
                    <a:pt x="686923" y="0"/>
                    <a:pt x="707882" y="20959"/>
                    <a:pt x="707882" y="46813"/>
                  </a:cubicBezTo>
                  <a:lnTo>
                    <a:pt x="707882" y="765987"/>
                  </a:lnTo>
                  <a:cubicBezTo>
                    <a:pt x="707882" y="778403"/>
                    <a:pt x="702950" y="790310"/>
                    <a:pt x="694171" y="799089"/>
                  </a:cubicBezTo>
                  <a:cubicBezTo>
                    <a:pt x="685392" y="807868"/>
                    <a:pt x="673485" y="812800"/>
                    <a:pt x="661069" y="812800"/>
                  </a:cubicBezTo>
                  <a:lnTo>
                    <a:pt x="46813" y="812800"/>
                  </a:lnTo>
                  <a:cubicBezTo>
                    <a:pt x="34397" y="812800"/>
                    <a:pt x="22490" y="807868"/>
                    <a:pt x="13711" y="799089"/>
                  </a:cubicBezTo>
                  <a:cubicBezTo>
                    <a:pt x="4932" y="790310"/>
                    <a:pt x="0" y="778403"/>
                    <a:pt x="0" y="765987"/>
                  </a:cubicBezTo>
                  <a:lnTo>
                    <a:pt x="0" y="46813"/>
                  </a:lnTo>
                  <a:cubicBezTo>
                    <a:pt x="0" y="34397"/>
                    <a:pt x="4932" y="22490"/>
                    <a:pt x="13711" y="13711"/>
                  </a:cubicBezTo>
                  <a:cubicBezTo>
                    <a:pt x="22490" y="4932"/>
                    <a:pt x="34397" y="0"/>
                    <a:pt x="46813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5237" r="0" b="-15237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6514813" y="7152524"/>
            <a:ext cx="647179" cy="64717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819836" y="2479140"/>
            <a:ext cx="250140" cy="25014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461079" y="8614410"/>
            <a:ext cx="1268515" cy="1287781"/>
          </a:xfrm>
          <a:custGeom>
            <a:avLst/>
            <a:gdLst/>
            <a:ahLst/>
            <a:cxnLst/>
            <a:rect r="r" b="b" t="t" l="l"/>
            <a:pathLst>
              <a:path h="1287781" w="1268515">
                <a:moveTo>
                  <a:pt x="0" y="0"/>
                </a:moveTo>
                <a:lnTo>
                  <a:pt x="1268516" y="0"/>
                </a:lnTo>
                <a:lnTo>
                  <a:pt x="1268516" y="1287780"/>
                </a:lnTo>
                <a:lnTo>
                  <a:pt x="0" y="12877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308" t="0" r="-1753" b="-16295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390737" y="933450"/>
            <a:ext cx="9552580" cy="894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9"/>
              </a:lnSpc>
            </a:pPr>
            <a:r>
              <a:rPr lang="en-US" b="true" sz="5278" i="true">
                <a:solidFill>
                  <a:srgbClr val="4426A8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Fundamentos Estratégicos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65948" y="2928118"/>
            <a:ext cx="8009239" cy="5387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5"/>
              </a:lnSpc>
            </a:pPr>
            <a:r>
              <a:rPr lang="en-US" b="true" sz="2199" i="true">
                <a:solidFill>
                  <a:srgbClr val="8C52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Objetivo del Proyecto</a:t>
            </a:r>
          </a:p>
          <a:p>
            <a:pPr algn="ctr" marL="474979" indent="-237490" lvl="1">
              <a:lnSpc>
                <a:spcPts val="4355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</a:t>
            </a:r>
            <a:r>
              <a:rPr lang="en-US" sz="219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tilizar análisis de datos para mejorar l</a:t>
            </a:r>
            <a:r>
              <a:rPr lang="en-US" sz="219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a retención de empleados y potenciar su rendimiento</a:t>
            </a:r>
          </a:p>
          <a:p>
            <a:pPr algn="ctr" marL="474979" indent="-237490" lvl="1">
              <a:lnSpc>
                <a:spcPts val="4355"/>
              </a:lnSpc>
              <a:buFont typeface="Arial"/>
              <a:buChar char="•"/>
            </a:pPr>
            <a:r>
              <a:rPr lang="en-US" sz="219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Optimizar los procesos de recursos humanos mediante insights basados en datos</a:t>
            </a: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ctr">
              <a:lnSpc>
                <a:spcPts val="4355"/>
              </a:lnSpc>
            </a:pPr>
            <a:r>
              <a:rPr lang="en-US" b="true" sz="2199" i="true">
                <a:solidFill>
                  <a:srgbClr val="8C52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Importancia del Proyecto</a:t>
            </a:r>
          </a:p>
          <a:p>
            <a:pPr algn="ctr" marL="474979" indent="-237490" lvl="1">
              <a:lnSpc>
                <a:spcPts val="4355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219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a retención de talento es crucial para la competitividad de ABC Corporation.</a:t>
            </a:r>
          </a:p>
          <a:p>
            <a:pPr algn="ctr" marL="474979" indent="-237490" lvl="1">
              <a:lnSpc>
                <a:spcPts val="4355"/>
              </a:lnSpc>
              <a:buFont typeface="Arial"/>
              <a:buChar char="•"/>
            </a:pPr>
            <a:r>
              <a:rPr lang="en-US" sz="219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Mejorar el clima laboral y reducir costos de rotación</a:t>
            </a: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ctr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64685" y="1192597"/>
            <a:ext cx="194615" cy="19461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05899" y="1192597"/>
            <a:ext cx="194615" cy="19461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947634" y="1192597"/>
            <a:ext cx="194615" cy="19461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304702" y="986696"/>
            <a:ext cx="4187330" cy="606416"/>
            <a:chOff x="0" y="0"/>
            <a:chExt cx="2806212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06211" cy="406400"/>
            </a:xfrm>
            <a:custGeom>
              <a:avLst/>
              <a:gdLst/>
              <a:ahLst/>
              <a:cxnLst/>
              <a:rect r="r" b="b" t="t" l="l"/>
              <a:pathLst>
                <a:path h="406400" w="2806211">
                  <a:moveTo>
                    <a:pt x="2603011" y="0"/>
                  </a:moveTo>
                  <a:cubicBezTo>
                    <a:pt x="2715236" y="0"/>
                    <a:pt x="2806211" y="90976"/>
                    <a:pt x="2806211" y="203200"/>
                  </a:cubicBezTo>
                  <a:cubicBezTo>
                    <a:pt x="2806211" y="315424"/>
                    <a:pt x="2715236" y="406400"/>
                    <a:pt x="26030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0621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28486" y="2457206"/>
            <a:ext cx="3376290" cy="3394318"/>
            <a:chOff x="0" y="0"/>
            <a:chExt cx="808483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08483" cy="812800"/>
            </a:xfrm>
            <a:custGeom>
              <a:avLst/>
              <a:gdLst/>
              <a:ahLst/>
              <a:cxnLst/>
              <a:rect r="r" b="b" t="t" l="l"/>
              <a:pathLst>
                <a:path h="812800" w="808483">
                  <a:moveTo>
                    <a:pt x="52740" y="0"/>
                  </a:moveTo>
                  <a:lnTo>
                    <a:pt x="755744" y="0"/>
                  </a:lnTo>
                  <a:cubicBezTo>
                    <a:pt x="784871" y="0"/>
                    <a:pt x="808483" y="23612"/>
                    <a:pt x="808483" y="52740"/>
                  </a:cubicBezTo>
                  <a:lnTo>
                    <a:pt x="808483" y="760060"/>
                  </a:lnTo>
                  <a:cubicBezTo>
                    <a:pt x="808483" y="789188"/>
                    <a:pt x="784871" y="812800"/>
                    <a:pt x="755744" y="812800"/>
                  </a:cubicBezTo>
                  <a:lnTo>
                    <a:pt x="52740" y="812800"/>
                  </a:lnTo>
                  <a:cubicBezTo>
                    <a:pt x="23612" y="812800"/>
                    <a:pt x="0" y="789188"/>
                    <a:pt x="0" y="760060"/>
                  </a:cubicBezTo>
                  <a:lnTo>
                    <a:pt x="0" y="52740"/>
                  </a:lnTo>
                  <a:cubicBezTo>
                    <a:pt x="0" y="23612"/>
                    <a:pt x="23612" y="0"/>
                    <a:pt x="52740" y="0"/>
                  </a:cubicBezTo>
                  <a:close/>
                </a:path>
              </a:pathLst>
            </a:custGeom>
            <a:blipFill>
              <a:blip r:embed="rId2"/>
              <a:stretch>
                <a:fillRect l="-266" t="0" r="-266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183757" y="2457206"/>
            <a:ext cx="3423662" cy="3441943"/>
            <a:chOff x="0" y="0"/>
            <a:chExt cx="808483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08483" cy="812800"/>
            </a:xfrm>
            <a:custGeom>
              <a:avLst/>
              <a:gdLst/>
              <a:ahLst/>
              <a:cxnLst/>
              <a:rect r="r" b="b" t="t" l="l"/>
              <a:pathLst>
                <a:path h="812800" w="808483">
                  <a:moveTo>
                    <a:pt x="52010" y="0"/>
                  </a:moveTo>
                  <a:lnTo>
                    <a:pt x="756473" y="0"/>
                  </a:lnTo>
                  <a:cubicBezTo>
                    <a:pt x="785198" y="0"/>
                    <a:pt x="808483" y="23286"/>
                    <a:pt x="808483" y="52010"/>
                  </a:cubicBezTo>
                  <a:lnTo>
                    <a:pt x="808483" y="760790"/>
                  </a:lnTo>
                  <a:cubicBezTo>
                    <a:pt x="808483" y="789514"/>
                    <a:pt x="785198" y="812800"/>
                    <a:pt x="756473" y="812800"/>
                  </a:cubicBezTo>
                  <a:lnTo>
                    <a:pt x="52010" y="812800"/>
                  </a:lnTo>
                  <a:cubicBezTo>
                    <a:pt x="23286" y="812800"/>
                    <a:pt x="0" y="789514"/>
                    <a:pt x="0" y="760790"/>
                  </a:cubicBezTo>
                  <a:lnTo>
                    <a:pt x="0" y="52010"/>
                  </a:lnTo>
                  <a:cubicBezTo>
                    <a:pt x="0" y="23286"/>
                    <a:pt x="23286" y="0"/>
                    <a:pt x="52010" y="0"/>
                  </a:cubicBezTo>
                  <a:close/>
                </a:path>
              </a:pathLst>
            </a:custGeom>
            <a:blipFill>
              <a:blip r:embed="rId3"/>
              <a:stretch>
                <a:fillRect l="-266" t="0" r="-266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-464296" y="3129999"/>
            <a:ext cx="928593" cy="92859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989335" y="8611121"/>
            <a:ext cx="647179" cy="64717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7259300" y="3344155"/>
            <a:ext cx="250140" cy="25014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623682" y="2457206"/>
            <a:ext cx="3319897" cy="3337623"/>
            <a:chOff x="0" y="0"/>
            <a:chExt cx="808483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08483" cy="812800"/>
            </a:xfrm>
            <a:custGeom>
              <a:avLst/>
              <a:gdLst/>
              <a:ahLst/>
              <a:cxnLst/>
              <a:rect r="r" b="b" t="t" l="l"/>
              <a:pathLst>
                <a:path h="812800" w="808483">
                  <a:moveTo>
                    <a:pt x="53635" y="0"/>
                  </a:moveTo>
                  <a:lnTo>
                    <a:pt x="754848" y="0"/>
                  </a:lnTo>
                  <a:cubicBezTo>
                    <a:pt x="784470" y="0"/>
                    <a:pt x="808483" y="24013"/>
                    <a:pt x="808483" y="53635"/>
                  </a:cubicBezTo>
                  <a:lnTo>
                    <a:pt x="808483" y="759165"/>
                  </a:lnTo>
                  <a:cubicBezTo>
                    <a:pt x="808483" y="788787"/>
                    <a:pt x="784470" y="812800"/>
                    <a:pt x="754848" y="812800"/>
                  </a:cubicBezTo>
                  <a:lnTo>
                    <a:pt x="53635" y="812800"/>
                  </a:lnTo>
                  <a:cubicBezTo>
                    <a:pt x="24013" y="812800"/>
                    <a:pt x="0" y="788787"/>
                    <a:pt x="0" y="759165"/>
                  </a:cubicBezTo>
                  <a:lnTo>
                    <a:pt x="0" y="53635"/>
                  </a:lnTo>
                  <a:cubicBezTo>
                    <a:pt x="0" y="24013"/>
                    <a:pt x="24013" y="0"/>
                    <a:pt x="53635" y="0"/>
                  </a:cubicBezTo>
                  <a:close/>
                </a:path>
              </a:pathLst>
            </a:custGeom>
            <a:blipFill>
              <a:blip r:embed="rId4"/>
              <a:stretch>
                <a:fillRect l="-1970" t="0" r="-1970" b="0"/>
              </a:stretch>
            </a:blip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4962001" y="2368483"/>
            <a:ext cx="3483041" cy="3483041"/>
          </a:xfrm>
          <a:custGeom>
            <a:avLst/>
            <a:gdLst/>
            <a:ahLst/>
            <a:cxnLst/>
            <a:rect r="r" b="b" t="t" l="l"/>
            <a:pathLst>
              <a:path h="3483041" w="3483041">
                <a:moveTo>
                  <a:pt x="0" y="0"/>
                </a:moveTo>
                <a:lnTo>
                  <a:pt x="3483041" y="0"/>
                </a:lnTo>
                <a:lnTo>
                  <a:pt x="3483041" y="3483041"/>
                </a:lnTo>
                <a:lnTo>
                  <a:pt x="0" y="34830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062006" y="7725092"/>
            <a:ext cx="2103382" cy="2103382"/>
          </a:xfrm>
          <a:custGeom>
            <a:avLst/>
            <a:gdLst/>
            <a:ahLst/>
            <a:cxnLst/>
            <a:rect r="r" b="b" t="t" l="l"/>
            <a:pathLst>
              <a:path h="2103382" w="2103382">
                <a:moveTo>
                  <a:pt x="0" y="0"/>
                </a:moveTo>
                <a:lnTo>
                  <a:pt x="2103382" y="0"/>
                </a:lnTo>
                <a:lnTo>
                  <a:pt x="2103382" y="2103381"/>
                </a:lnTo>
                <a:lnTo>
                  <a:pt x="0" y="210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4402492" y="744439"/>
            <a:ext cx="9483015" cy="92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560"/>
              </a:lnSpc>
            </a:pPr>
            <a:r>
              <a:rPr lang="en-US" b="true" sz="5400" i="true">
                <a:solidFill>
                  <a:srgbClr val="4426A8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Conoce a nuestro equipo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12552" y="5922364"/>
            <a:ext cx="300815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 i="true">
                <a:solidFill>
                  <a:srgbClr val="FF914D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Ana Hernández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003942" y="5922364"/>
            <a:ext cx="352873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 i="true">
                <a:solidFill>
                  <a:srgbClr val="0097B2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Ariana Papantonio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12552" y="6516052"/>
            <a:ext cx="290634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i="true">
                <a:solidFill>
                  <a:srgbClr val="8C52FF"/>
                </a:solidFill>
                <a:latin typeface="Open Sans 2 Italics"/>
                <a:ea typeface="Open Sans 2 Italics"/>
                <a:cs typeface="Open Sans 2 Italics"/>
                <a:sym typeface="Open Sans 2 Italics"/>
              </a:rPr>
              <a:t>Scrum Master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169810" y="6516052"/>
            <a:ext cx="290634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i="true">
                <a:solidFill>
                  <a:srgbClr val="5E17EB"/>
                </a:solidFill>
                <a:latin typeface="Open Sans 2 Italics"/>
                <a:ea typeface="Open Sans 2 Italics"/>
                <a:cs typeface="Open Sans 2 Italics"/>
                <a:sym typeface="Open Sans 2 Italics"/>
              </a:rPr>
              <a:t>DeveloperTeam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523120" y="6516052"/>
            <a:ext cx="290634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i="true">
                <a:solidFill>
                  <a:srgbClr val="5E17EB"/>
                </a:solidFill>
                <a:latin typeface="Open Sans 2 Italics"/>
                <a:ea typeface="Open Sans 2 Italics"/>
                <a:cs typeface="Open Sans 2 Italics"/>
                <a:sym typeface="Open Sans 2 Italics"/>
              </a:rPr>
              <a:t>Developer team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211926" y="5920104"/>
            <a:ext cx="352873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 i="true">
                <a:solidFill>
                  <a:srgbClr val="00BF63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Irene Alonso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414849" y="5914389"/>
            <a:ext cx="352873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 i="true">
                <a:solidFill>
                  <a:srgbClr val="BC286E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Mirella Vissetti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726044" y="6516052"/>
            <a:ext cx="290634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i="true">
                <a:solidFill>
                  <a:srgbClr val="5E17EB"/>
                </a:solidFill>
                <a:latin typeface="Open Sans 2 Italics"/>
                <a:ea typeface="Open Sans 2 Italics"/>
                <a:cs typeface="Open Sans 2 Italics"/>
                <a:sym typeface="Open Sans 2 Italics"/>
              </a:rPr>
              <a:t>Developer Team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788963" y="7658417"/>
            <a:ext cx="647179" cy="647179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64685" y="1192597"/>
            <a:ext cx="194615" cy="19461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05899" y="1192597"/>
            <a:ext cx="194615" cy="19461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947634" y="1192597"/>
            <a:ext cx="194615" cy="19461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417828" y="1028700"/>
            <a:ext cx="4187330" cy="606416"/>
            <a:chOff x="0" y="0"/>
            <a:chExt cx="2806212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06211" cy="406400"/>
            </a:xfrm>
            <a:custGeom>
              <a:avLst/>
              <a:gdLst/>
              <a:ahLst/>
              <a:cxnLst/>
              <a:rect r="r" b="b" t="t" l="l"/>
              <a:pathLst>
                <a:path h="406400" w="2806211">
                  <a:moveTo>
                    <a:pt x="2603011" y="0"/>
                  </a:moveTo>
                  <a:cubicBezTo>
                    <a:pt x="2715236" y="0"/>
                    <a:pt x="2806211" y="90976"/>
                    <a:pt x="2806211" y="203200"/>
                  </a:cubicBezTo>
                  <a:cubicBezTo>
                    <a:pt x="2806211" y="315424"/>
                    <a:pt x="2715236" y="406400"/>
                    <a:pt x="26030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0621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1325" y="2187173"/>
            <a:ext cx="3362929" cy="5912655"/>
            <a:chOff x="0" y="0"/>
            <a:chExt cx="704442" cy="123853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04442" cy="1238539"/>
            </a:xfrm>
            <a:custGeom>
              <a:avLst/>
              <a:gdLst/>
              <a:ahLst/>
              <a:cxnLst/>
              <a:rect r="r" b="b" t="t" l="l"/>
              <a:pathLst>
                <a:path h="1238539" w="704442">
                  <a:moveTo>
                    <a:pt x="52949" y="0"/>
                  </a:moveTo>
                  <a:lnTo>
                    <a:pt x="651493" y="0"/>
                  </a:lnTo>
                  <a:cubicBezTo>
                    <a:pt x="665536" y="0"/>
                    <a:pt x="679003" y="5579"/>
                    <a:pt x="688933" y="15508"/>
                  </a:cubicBezTo>
                  <a:cubicBezTo>
                    <a:pt x="698863" y="25438"/>
                    <a:pt x="704442" y="38906"/>
                    <a:pt x="704442" y="52949"/>
                  </a:cubicBezTo>
                  <a:lnTo>
                    <a:pt x="704442" y="1185590"/>
                  </a:lnTo>
                  <a:cubicBezTo>
                    <a:pt x="704442" y="1199633"/>
                    <a:pt x="698863" y="1213101"/>
                    <a:pt x="688933" y="1223031"/>
                  </a:cubicBezTo>
                  <a:cubicBezTo>
                    <a:pt x="679003" y="1232961"/>
                    <a:pt x="665536" y="1238539"/>
                    <a:pt x="651493" y="1238539"/>
                  </a:cubicBezTo>
                  <a:lnTo>
                    <a:pt x="52949" y="1238539"/>
                  </a:lnTo>
                  <a:cubicBezTo>
                    <a:pt x="38906" y="1238539"/>
                    <a:pt x="25438" y="1232961"/>
                    <a:pt x="15508" y="1223031"/>
                  </a:cubicBezTo>
                  <a:cubicBezTo>
                    <a:pt x="5579" y="1213101"/>
                    <a:pt x="0" y="1199633"/>
                    <a:pt x="0" y="1185590"/>
                  </a:cubicBezTo>
                  <a:lnTo>
                    <a:pt x="0" y="52949"/>
                  </a:lnTo>
                  <a:cubicBezTo>
                    <a:pt x="0" y="38906"/>
                    <a:pt x="5579" y="25438"/>
                    <a:pt x="15508" y="15508"/>
                  </a:cubicBezTo>
                  <a:cubicBezTo>
                    <a:pt x="25438" y="5579"/>
                    <a:pt x="38906" y="0"/>
                    <a:pt x="52949" y="0"/>
                  </a:cubicBezTo>
                  <a:close/>
                </a:path>
              </a:pathLst>
            </a:custGeom>
            <a:blipFill>
              <a:blip r:embed="rId2"/>
              <a:stretch>
                <a:fillRect l="-39983" t="0" r="-138541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5006798" y="2187173"/>
            <a:ext cx="3362929" cy="5912655"/>
            <a:chOff x="0" y="0"/>
            <a:chExt cx="704442" cy="123853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04442" cy="1238539"/>
            </a:xfrm>
            <a:custGeom>
              <a:avLst/>
              <a:gdLst/>
              <a:ahLst/>
              <a:cxnLst/>
              <a:rect r="r" b="b" t="t" l="l"/>
              <a:pathLst>
                <a:path h="1238539" w="704442">
                  <a:moveTo>
                    <a:pt x="52949" y="0"/>
                  </a:moveTo>
                  <a:lnTo>
                    <a:pt x="651493" y="0"/>
                  </a:lnTo>
                  <a:cubicBezTo>
                    <a:pt x="665536" y="0"/>
                    <a:pt x="679003" y="5579"/>
                    <a:pt x="688933" y="15508"/>
                  </a:cubicBezTo>
                  <a:cubicBezTo>
                    <a:pt x="698863" y="25438"/>
                    <a:pt x="704442" y="38906"/>
                    <a:pt x="704442" y="52949"/>
                  </a:cubicBezTo>
                  <a:lnTo>
                    <a:pt x="704442" y="1185590"/>
                  </a:lnTo>
                  <a:cubicBezTo>
                    <a:pt x="704442" y="1199633"/>
                    <a:pt x="698863" y="1213101"/>
                    <a:pt x="688933" y="1223031"/>
                  </a:cubicBezTo>
                  <a:cubicBezTo>
                    <a:pt x="679003" y="1232961"/>
                    <a:pt x="665536" y="1238539"/>
                    <a:pt x="651493" y="1238539"/>
                  </a:cubicBezTo>
                  <a:lnTo>
                    <a:pt x="52949" y="1238539"/>
                  </a:lnTo>
                  <a:cubicBezTo>
                    <a:pt x="38906" y="1238539"/>
                    <a:pt x="25438" y="1232961"/>
                    <a:pt x="15508" y="1223031"/>
                  </a:cubicBezTo>
                  <a:cubicBezTo>
                    <a:pt x="5579" y="1213101"/>
                    <a:pt x="0" y="1199633"/>
                    <a:pt x="0" y="1185590"/>
                  </a:cubicBezTo>
                  <a:lnTo>
                    <a:pt x="0" y="52949"/>
                  </a:lnTo>
                  <a:cubicBezTo>
                    <a:pt x="0" y="38906"/>
                    <a:pt x="5579" y="25438"/>
                    <a:pt x="15508" y="15508"/>
                  </a:cubicBezTo>
                  <a:cubicBezTo>
                    <a:pt x="25438" y="5579"/>
                    <a:pt x="38906" y="0"/>
                    <a:pt x="52949" y="0"/>
                  </a:cubicBezTo>
                  <a:close/>
                </a:path>
              </a:pathLst>
            </a:custGeom>
            <a:blipFill>
              <a:blip r:embed="rId3"/>
              <a:stretch>
                <a:fillRect l="-81946" t="0" r="-81946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28700" y="4334280"/>
            <a:ext cx="928593" cy="92859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964411" y="5996674"/>
            <a:ext cx="647179" cy="64717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578797" y="1357650"/>
            <a:ext cx="250140" cy="25014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5280082" y="2725883"/>
            <a:ext cx="1979218" cy="1979218"/>
          </a:xfrm>
          <a:custGeom>
            <a:avLst/>
            <a:gdLst/>
            <a:ahLst/>
            <a:cxnLst/>
            <a:rect r="r" b="b" t="t" l="l"/>
            <a:pathLst>
              <a:path h="1979218" w="1979218">
                <a:moveTo>
                  <a:pt x="0" y="0"/>
                </a:moveTo>
                <a:lnTo>
                  <a:pt x="1979218" y="0"/>
                </a:lnTo>
                <a:lnTo>
                  <a:pt x="1979218" y="1979217"/>
                </a:lnTo>
                <a:lnTo>
                  <a:pt x="0" y="1979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0373689" y="1504643"/>
            <a:ext cx="5671253" cy="104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0"/>
              </a:lnSpc>
            </a:pPr>
            <a:r>
              <a:rPr lang="en-US" b="true" sz="3042" i="true">
                <a:solidFill>
                  <a:srgbClr val="4426A8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ANÁLISIS DE DATOS EN GESTIÓN DE TALENTO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514170" y="7914731"/>
            <a:ext cx="6613365" cy="232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8C52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Ventajas del Análisis de Datos: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i="true">
                <a:solidFill>
                  <a:srgbClr val="000000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Identificación temprana de problemas de retención.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i="true">
                <a:solidFill>
                  <a:srgbClr val="000000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Mejora de la personalización de los programas de desarrollo profesional.</a:t>
            </a: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1820853" y="5343275"/>
            <a:ext cx="6884114" cy="271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i="true" b="true">
                <a:solidFill>
                  <a:srgbClr val="8C52FF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Tipos de Datos Relevantes: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i="true">
                <a:solidFill>
                  <a:srgbClr val="000000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Datos de desempeño de los empleados.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i="true">
                <a:solidFill>
                  <a:srgbClr val="000000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Encuestas de satisfacción y clima laboral.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i="true">
                <a:solidFill>
                  <a:srgbClr val="000000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Información sobre la rotación y la retención de empleados.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i="true">
                <a:solidFill>
                  <a:srgbClr val="000000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Datos de capacitación y desarrollo.</a:t>
            </a: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8792076" y="2738471"/>
            <a:ext cx="5415960" cy="271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i="true">
                <a:solidFill>
                  <a:srgbClr val="000000"/>
                </a:solidFill>
                <a:latin typeface="Open Sans 2 Italics"/>
                <a:ea typeface="Open Sans 2 Italics"/>
                <a:cs typeface="Open Sans 2 Italics"/>
                <a:sym typeface="Open Sans 2 Italics"/>
              </a:rPr>
              <a:t>Los datos ofrecen una visión clara de los patrones de comportamiento y rendimiento de los empleados.</a:t>
            </a:r>
          </a:p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i="true">
                <a:solidFill>
                  <a:srgbClr val="000000"/>
                </a:solidFill>
                <a:latin typeface="Open Sans 2 Italics"/>
                <a:ea typeface="Open Sans 2 Italics"/>
                <a:cs typeface="Open Sans 2 Italics"/>
                <a:sym typeface="Open Sans 2 Italics"/>
              </a:rPr>
              <a:t>Permiten tomar decisiones informadas para mejorar la productividad y satisfacción de los empleados.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64685" y="1192597"/>
            <a:ext cx="194615" cy="19461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05899" y="1192597"/>
            <a:ext cx="194615" cy="19461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947634" y="1192597"/>
            <a:ext cx="194615" cy="19461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469601" y="1192597"/>
            <a:ext cx="4187330" cy="606416"/>
            <a:chOff x="0" y="0"/>
            <a:chExt cx="2806212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06211" cy="406400"/>
            </a:xfrm>
            <a:custGeom>
              <a:avLst/>
              <a:gdLst/>
              <a:ahLst/>
              <a:cxnLst/>
              <a:rect r="r" b="b" t="t" l="l"/>
              <a:pathLst>
                <a:path h="406400" w="2806211">
                  <a:moveTo>
                    <a:pt x="2603011" y="0"/>
                  </a:moveTo>
                  <a:cubicBezTo>
                    <a:pt x="2715236" y="0"/>
                    <a:pt x="2806211" y="90976"/>
                    <a:pt x="2806211" y="203200"/>
                  </a:cubicBezTo>
                  <a:cubicBezTo>
                    <a:pt x="2806211" y="315424"/>
                    <a:pt x="2715236" y="406400"/>
                    <a:pt x="26030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0621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464296" y="3129999"/>
            <a:ext cx="928593" cy="92859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496478" y="8611121"/>
            <a:ext cx="647179" cy="64717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117093" y="3004929"/>
            <a:ext cx="250140" cy="25014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464296" y="8185245"/>
            <a:ext cx="1745492" cy="1745492"/>
          </a:xfrm>
          <a:custGeom>
            <a:avLst/>
            <a:gdLst/>
            <a:ahLst/>
            <a:cxnLst/>
            <a:rect r="r" b="b" t="t" l="l"/>
            <a:pathLst>
              <a:path h="1745492" w="1745492">
                <a:moveTo>
                  <a:pt x="0" y="0"/>
                </a:moveTo>
                <a:lnTo>
                  <a:pt x="1745493" y="0"/>
                </a:lnTo>
                <a:lnTo>
                  <a:pt x="1745493" y="1745492"/>
                </a:lnTo>
                <a:lnTo>
                  <a:pt x="0" y="1745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143657" y="677462"/>
            <a:ext cx="8720652" cy="1251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4"/>
              </a:lnSpc>
            </a:pPr>
            <a:r>
              <a:rPr lang="en-US" sz="3617" b="true">
                <a:solidFill>
                  <a:srgbClr val="4426A8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El Rol de los Datos en la Retención y Potenciación de Empleados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24064" y="3091899"/>
            <a:ext cx="6483480" cy="310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i="true">
                <a:solidFill>
                  <a:srgbClr val="FF66C4"/>
                </a:solidFill>
                <a:latin typeface="Open Sans 2 Italics"/>
                <a:ea typeface="Open Sans 2 Italics"/>
                <a:cs typeface="Open Sans 2 Italics"/>
                <a:sym typeface="Open Sans 2 Italics"/>
              </a:rPr>
              <a:t>Digitalización y Recursos Humanos: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i="true">
                <a:solidFill>
                  <a:srgbClr val="000000"/>
                </a:solidFill>
                <a:latin typeface="Open Sans 2 Italics"/>
                <a:ea typeface="Open Sans 2 Italics"/>
                <a:cs typeface="Open Sans 2 Italics"/>
                <a:sym typeface="Open Sans 2 Italics"/>
              </a:rPr>
              <a:t>La transformación digital implica integrar herramientas y plataformas tecnológicas para gestionar los datos de los empleados.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i="true">
                <a:solidFill>
                  <a:srgbClr val="000000"/>
                </a:solidFill>
                <a:latin typeface="Open Sans 2 Italics"/>
                <a:ea typeface="Open Sans 2 Italics"/>
                <a:cs typeface="Open Sans 2 Italics"/>
                <a:sym typeface="Open Sans 2 Italics"/>
              </a:rPr>
              <a:t>Los sistemas de análisis de datos, como el People Analytics, están revolucionando la forma en que las empresas gestionan el talento.</a:t>
            </a: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7499451" y="4297775"/>
            <a:ext cx="4909854" cy="3887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66C4"/>
                </a:solidFill>
                <a:latin typeface="Open Sans 2"/>
                <a:ea typeface="Open Sans 2"/>
                <a:cs typeface="Open Sans 2"/>
                <a:sym typeface="Open Sans 2"/>
              </a:rPr>
              <a:t>I</a:t>
            </a:r>
            <a:r>
              <a:rPr lang="en-US" sz="2199" i="true">
                <a:solidFill>
                  <a:srgbClr val="FF66C4"/>
                </a:solidFill>
                <a:latin typeface="Open Sans 2 Italics"/>
                <a:ea typeface="Open Sans 2 Italics"/>
                <a:cs typeface="Open Sans 2 Italics"/>
                <a:sym typeface="Open Sans 2 Italics"/>
              </a:rPr>
              <a:t>mpacto en la Retención:</a:t>
            </a:r>
          </a:p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i="true">
                <a:solidFill>
                  <a:srgbClr val="000000"/>
                </a:solidFill>
                <a:latin typeface="Open Sans 2 Italics"/>
                <a:ea typeface="Open Sans 2 Italics"/>
                <a:cs typeface="Open Sans 2 Italics"/>
                <a:sym typeface="Open Sans 2 Italics"/>
              </a:rPr>
              <a:t>Identificación de patrones de desmotivación o insatisfacción laboral.</a:t>
            </a:r>
          </a:p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i="true">
                <a:solidFill>
                  <a:srgbClr val="000000"/>
                </a:solidFill>
                <a:latin typeface="Open Sans 2 Italics"/>
                <a:ea typeface="Open Sans 2 Italics"/>
                <a:cs typeface="Open Sans 2 Italics"/>
                <a:sym typeface="Open Sans 2 Italics"/>
              </a:rPr>
              <a:t>Predicción de la probabilidad de rotación de empleados.</a:t>
            </a:r>
          </a:p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i="true">
                <a:solidFill>
                  <a:srgbClr val="000000"/>
                </a:solidFill>
                <a:latin typeface="Open Sans 2 Italics"/>
                <a:ea typeface="Open Sans 2 Italics"/>
                <a:cs typeface="Open Sans 2 Italics"/>
                <a:sym typeface="Open Sans 2 Italics"/>
              </a:rPr>
              <a:t>Personalización de la experiencia del empleado desde el reclutamiento hasta el retiro.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3203658" y="5302043"/>
            <a:ext cx="4055642" cy="349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66C4"/>
                </a:solidFill>
                <a:latin typeface="Canva Sans"/>
                <a:ea typeface="Canva Sans"/>
                <a:cs typeface="Canva Sans"/>
                <a:sym typeface="Canva Sans"/>
              </a:rPr>
              <a:t>Impacto en la Potenciación: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Mejora en la identificación de oportunidades de crecimiento y desarrollo profesional.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Creación de planes de formación y capacitación más alineados a las necesidades reales</a:t>
            </a: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2801213" y="2120034"/>
            <a:ext cx="4589379" cy="2487287"/>
            <a:chOff x="0" y="0"/>
            <a:chExt cx="765315" cy="41477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65315" cy="414774"/>
            </a:xfrm>
            <a:custGeom>
              <a:avLst/>
              <a:gdLst/>
              <a:ahLst/>
              <a:cxnLst/>
              <a:rect r="r" b="b" t="t" l="l"/>
              <a:pathLst>
                <a:path h="414774" w="765315">
                  <a:moveTo>
                    <a:pt x="72538" y="0"/>
                  </a:moveTo>
                  <a:lnTo>
                    <a:pt x="692777" y="0"/>
                  </a:lnTo>
                  <a:cubicBezTo>
                    <a:pt x="712015" y="0"/>
                    <a:pt x="730466" y="7642"/>
                    <a:pt x="744069" y="21246"/>
                  </a:cubicBezTo>
                  <a:cubicBezTo>
                    <a:pt x="757673" y="34849"/>
                    <a:pt x="765315" y="53299"/>
                    <a:pt x="765315" y="72538"/>
                  </a:cubicBezTo>
                  <a:lnTo>
                    <a:pt x="765315" y="342237"/>
                  </a:lnTo>
                  <a:cubicBezTo>
                    <a:pt x="765315" y="382298"/>
                    <a:pt x="732839" y="414774"/>
                    <a:pt x="692777" y="414774"/>
                  </a:cubicBezTo>
                  <a:lnTo>
                    <a:pt x="72538" y="414774"/>
                  </a:lnTo>
                  <a:cubicBezTo>
                    <a:pt x="32476" y="414774"/>
                    <a:pt x="0" y="382298"/>
                    <a:pt x="0" y="342237"/>
                  </a:cubicBezTo>
                  <a:lnTo>
                    <a:pt x="0" y="72538"/>
                  </a:lnTo>
                  <a:cubicBezTo>
                    <a:pt x="0" y="32476"/>
                    <a:pt x="32476" y="0"/>
                    <a:pt x="72538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009" r="0" b="-2009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00887" y="696919"/>
            <a:ext cx="5686227" cy="596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 i="true">
                <a:solidFill>
                  <a:srgbClr val="4426A8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METODOLOGIA DE TRABAJO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384722" y="3378467"/>
            <a:ext cx="5315159" cy="3505455"/>
            <a:chOff x="0" y="0"/>
            <a:chExt cx="633350" cy="41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3350" cy="417707"/>
            </a:xfrm>
            <a:custGeom>
              <a:avLst/>
              <a:gdLst/>
              <a:ahLst/>
              <a:cxnLst/>
              <a:rect r="r" b="b" t="t" l="l"/>
              <a:pathLst>
                <a:path h="417707" w="633350">
                  <a:moveTo>
                    <a:pt x="33501" y="0"/>
                  </a:moveTo>
                  <a:lnTo>
                    <a:pt x="599849" y="0"/>
                  </a:lnTo>
                  <a:cubicBezTo>
                    <a:pt x="608734" y="0"/>
                    <a:pt x="617255" y="3530"/>
                    <a:pt x="623537" y="9812"/>
                  </a:cubicBezTo>
                  <a:cubicBezTo>
                    <a:pt x="629820" y="16095"/>
                    <a:pt x="633350" y="24616"/>
                    <a:pt x="633350" y="33501"/>
                  </a:cubicBezTo>
                  <a:lnTo>
                    <a:pt x="633350" y="384206"/>
                  </a:lnTo>
                  <a:cubicBezTo>
                    <a:pt x="633350" y="402708"/>
                    <a:pt x="618351" y="417707"/>
                    <a:pt x="599849" y="417707"/>
                  </a:cubicBezTo>
                  <a:lnTo>
                    <a:pt x="33501" y="417707"/>
                  </a:lnTo>
                  <a:cubicBezTo>
                    <a:pt x="24616" y="417707"/>
                    <a:pt x="16095" y="414177"/>
                    <a:pt x="9812" y="407895"/>
                  </a:cubicBezTo>
                  <a:cubicBezTo>
                    <a:pt x="3530" y="401612"/>
                    <a:pt x="0" y="393091"/>
                    <a:pt x="0" y="384206"/>
                  </a:cubicBezTo>
                  <a:lnTo>
                    <a:pt x="0" y="33501"/>
                  </a:lnTo>
                  <a:cubicBezTo>
                    <a:pt x="0" y="24616"/>
                    <a:pt x="3530" y="16095"/>
                    <a:pt x="9812" y="9812"/>
                  </a:cubicBezTo>
                  <a:cubicBezTo>
                    <a:pt x="16095" y="3530"/>
                    <a:pt x="24616" y="0"/>
                    <a:pt x="33501" y="0"/>
                  </a:cubicBezTo>
                  <a:close/>
                </a:path>
              </a:pathLst>
            </a:custGeom>
            <a:blipFill>
              <a:blip r:embed="rId2"/>
              <a:stretch>
                <a:fillRect l="-8494" t="0" r="-8494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07330" y="2309919"/>
            <a:ext cx="11987113" cy="614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1"/>
              </a:lnSpc>
            </a:pPr>
            <a:r>
              <a:rPr lang="en-US" sz="2401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Hemos trabajado con  la metodología Agile y Scrum</a:t>
            </a:r>
          </a:p>
          <a:p>
            <a:pPr algn="ctr">
              <a:lnSpc>
                <a:spcPts val="3361"/>
              </a:lnSpc>
            </a:pPr>
          </a:p>
          <a:p>
            <a:pPr algn="ctr" marL="518455" indent="-259227" lvl="1">
              <a:lnSpc>
                <a:spcPts val="3361"/>
              </a:lnSpc>
              <a:buFont typeface="Arial"/>
              <a:buChar char="•"/>
            </a:pPr>
            <a:r>
              <a:rPr lang="en-US" sz="2401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  </a:t>
            </a:r>
            <a:r>
              <a:rPr lang="en-US" sz="2401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Agile es una filosofía de desarrollo que promueve la flexibilidad, entrega rápida y colaboración continua</a:t>
            </a:r>
          </a:p>
          <a:p>
            <a:pPr algn="ctr">
              <a:lnSpc>
                <a:spcPts val="3361"/>
              </a:lnSpc>
            </a:pPr>
          </a:p>
          <a:p>
            <a:pPr algn="ctr" marL="518455" indent="-259227" lvl="1">
              <a:lnSpc>
                <a:spcPts val="3361"/>
              </a:lnSpc>
              <a:buFont typeface="Arial"/>
              <a:buChar char="•"/>
            </a:pPr>
            <a:r>
              <a:rPr lang="en-US" sz="2401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Scrum es un marco de trabajo específico dentro de la metodología Agile que organiza el desarrollo en ciclos denominados sprints.</a:t>
            </a:r>
          </a:p>
          <a:p>
            <a:pPr algn="ctr">
              <a:lnSpc>
                <a:spcPts val="3361"/>
              </a:lnSpc>
            </a:pPr>
          </a:p>
          <a:p>
            <a:pPr algn="ctr">
              <a:lnSpc>
                <a:spcPts val="3081"/>
              </a:lnSpc>
            </a:pPr>
            <a:r>
              <a:rPr lang="en-US" sz="2201" b="true">
                <a:solidFill>
                  <a:srgbClr val="8C52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Daily Scrum</a:t>
            </a:r>
            <a:r>
              <a:rPr lang="en-US" sz="2201">
                <a:solidFill>
                  <a:srgbClr val="8C52FF"/>
                </a:solidFill>
                <a:latin typeface="Open Sans 1"/>
                <a:ea typeface="Open Sans 1"/>
                <a:cs typeface="Open Sans 1"/>
                <a:sym typeface="Open Sans 1"/>
              </a:rPr>
              <a:t>:</a:t>
            </a:r>
            <a:r>
              <a:rPr lang="en-US" sz="2201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Reunión diaria de 15 minutos para coordinar el trabajo y discutir impedimentos.</a:t>
            </a:r>
          </a:p>
          <a:p>
            <a:pPr algn="ctr">
              <a:lnSpc>
                <a:spcPts val="3361"/>
              </a:lnSpc>
            </a:pPr>
          </a:p>
          <a:p>
            <a:pPr algn="ctr">
              <a:lnSpc>
                <a:spcPts val="3081"/>
              </a:lnSpc>
            </a:pPr>
            <a:r>
              <a:rPr lang="en-US" b="true" sz="2201">
                <a:solidFill>
                  <a:srgbClr val="8C52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Sprint Review</a:t>
            </a:r>
            <a:r>
              <a:rPr lang="en-US" sz="2201" i="true">
                <a:solidFill>
                  <a:srgbClr val="8C52FF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:</a:t>
            </a:r>
            <a:r>
              <a:rPr lang="en-US" sz="2201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Reunión al final del Sprint para revisar el progreso y recibir retroalimentación.</a:t>
            </a:r>
          </a:p>
          <a:p>
            <a:pPr algn="ctr">
              <a:lnSpc>
                <a:spcPts val="3361"/>
              </a:lnSpc>
            </a:pPr>
          </a:p>
          <a:p>
            <a:pPr algn="ctr">
              <a:lnSpc>
                <a:spcPts val="3361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64685" y="1192597"/>
            <a:ext cx="194615" cy="19461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05899" y="1192597"/>
            <a:ext cx="194615" cy="19461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947634" y="1192597"/>
            <a:ext cx="194615" cy="19461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829213" y="1028700"/>
            <a:ext cx="4187330" cy="606416"/>
            <a:chOff x="0" y="0"/>
            <a:chExt cx="2806212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06211" cy="406400"/>
            </a:xfrm>
            <a:custGeom>
              <a:avLst/>
              <a:gdLst/>
              <a:ahLst/>
              <a:cxnLst/>
              <a:rect r="r" b="b" t="t" l="l"/>
              <a:pathLst>
                <a:path h="406400" w="2806211">
                  <a:moveTo>
                    <a:pt x="2603011" y="0"/>
                  </a:moveTo>
                  <a:cubicBezTo>
                    <a:pt x="2715236" y="0"/>
                    <a:pt x="2806211" y="90976"/>
                    <a:pt x="2806211" y="203200"/>
                  </a:cubicBezTo>
                  <a:cubicBezTo>
                    <a:pt x="2806211" y="315424"/>
                    <a:pt x="2715236" y="406400"/>
                    <a:pt x="26030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0621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433364" y="1192597"/>
            <a:ext cx="5864387" cy="8789331"/>
            <a:chOff x="0" y="0"/>
            <a:chExt cx="1228429" cy="184112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28429" cy="1841124"/>
            </a:xfrm>
            <a:custGeom>
              <a:avLst/>
              <a:gdLst/>
              <a:ahLst/>
              <a:cxnLst/>
              <a:rect r="r" b="b" t="t" l="l"/>
              <a:pathLst>
                <a:path h="1841124" w="1228429">
                  <a:moveTo>
                    <a:pt x="30364" y="0"/>
                  </a:moveTo>
                  <a:lnTo>
                    <a:pt x="1198065" y="0"/>
                  </a:lnTo>
                  <a:cubicBezTo>
                    <a:pt x="1214834" y="0"/>
                    <a:pt x="1228429" y="13594"/>
                    <a:pt x="1228429" y="30364"/>
                  </a:cubicBezTo>
                  <a:lnTo>
                    <a:pt x="1228429" y="1810761"/>
                  </a:lnTo>
                  <a:cubicBezTo>
                    <a:pt x="1228429" y="1818814"/>
                    <a:pt x="1225230" y="1826537"/>
                    <a:pt x="1219535" y="1832231"/>
                  </a:cubicBezTo>
                  <a:cubicBezTo>
                    <a:pt x="1213841" y="1837925"/>
                    <a:pt x="1206118" y="1841124"/>
                    <a:pt x="1198065" y="1841124"/>
                  </a:cubicBezTo>
                  <a:lnTo>
                    <a:pt x="30364" y="1841124"/>
                  </a:lnTo>
                  <a:cubicBezTo>
                    <a:pt x="13594" y="1841124"/>
                    <a:pt x="0" y="1827530"/>
                    <a:pt x="0" y="1810761"/>
                  </a:cubicBezTo>
                  <a:lnTo>
                    <a:pt x="0" y="30364"/>
                  </a:lnTo>
                  <a:cubicBezTo>
                    <a:pt x="0" y="13594"/>
                    <a:pt x="13594" y="0"/>
                    <a:pt x="3036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72" r="0" b="-72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6883762" y="6922973"/>
            <a:ext cx="649039" cy="532212"/>
          </a:xfrm>
          <a:custGeom>
            <a:avLst/>
            <a:gdLst/>
            <a:ahLst/>
            <a:cxnLst/>
            <a:rect r="r" b="b" t="t" l="l"/>
            <a:pathLst>
              <a:path h="532212" w="649039">
                <a:moveTo>
                  <a:pt x="0" y="0"/>
                </a:moveTo>
                <a:lnTo>
                  <a:pt x="649040" y="0"/>
                </a:lnTo>
                <a:lnTo>
                  <a:pt x="649040" y="532213"/>
                </a:lnTo>
                <a:lnTo>
                  <a:pt x="0" y="532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429525" y="4334280"/>
            <a:ext cx="928593" cy="92859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898082" y="5996674"/>
            <a:ext cx="647179" cy="64717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78797" y="1357650"/>
            <a:ext cx="250140" cy="25014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5764964" y="1607790"/>
            <a:ext cx="1676486" cy="1676486"/>
          </a:xfrm>
          <a:custGeom>
            <a:avLst/>
            <a:gdLst/>
            <a:ahLst/>
            <a:cxnLst/>
            <a:rect r="r" b="b" t="t" l="l"/>
            <a:pathLst>
              <a:path h="1676486" w="1676486">
                <a:moveTo>
                  <a:pt x="0" y="0"/>
                </a:moveTo>
                <a:lnTo>
                  <a:pt x="1676486" y="0"/>
                </a:lnTo>
                <a:lnTo>
                  <a:pt x="1676486" y="1676486"/>
                </a:lnTo>
                <a:lnTo>
                  <a:pt x="0" y="16764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312572" y="4865573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9911520" y="2397182"/>
            <a:ext cx="4239675" cy="887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b="true" sz="5200" i="true">
                <a:solidFill>
                  <a:srgbClr val="4426A8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RESULTADOS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64685" y="1192597"/>
            <a:ext cx="194615" cy="19461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05899" y="1192597"/>
            <a:ext cx="194615" cy="19461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947634" y="1192597"/>
            <a:ext cx="194615" cy="19461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504942" y="986696"/>
            <a:ext cx="4187330" cy="606416"/>
            <a:chOff x="0" y="0"/>
            <a:chExt cx="2806212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06211" cy="406400"/>
            </a:xfrm>
            <a:custGeom>
              <a:avLst/>
              <a:gdLst/>
              <a:ahLst/>
              <a:cxnLst/>
              <a:rect r="r" b="b" t="t" l="l"/>
              <a:pathLst>
                <a:path h="406400" w="2806211">
                  <a:moveTo>
                    <a:pt x="2603011" y="0"/>
                  </a:moveTo>
                  <a:cubicBezTo>
                    <a:pt x="2715236" y="0"/>
                    <a:pt x="2806211" y="90976"/>
                    <a:pt x="2806211" y="203200"/>
                  </a:cubicBezTo>
                  <a:cubicBezTo>
                    <a:pt x="2806211" y="315424"/>
                    <a:pt x="2715236" y="406400"/>
                    <a:pt x="26030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0621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08638" y="8794004"/>
            <a:ext cx="928593" cy="92859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898082" y="5996674"/>
            <a:ext cx="647179" cy="64717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832952" y="334426"/>
            <a:ext cx="250140" cy="25014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25AA">
                    <a:alpha val="100000"/>
                  </a:srgbClr>
                </a:gs>
                <a:gs pos="100000">
                  <a:srgbClr val="C043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028700" y="2685063"/>
            <a:ext cx="7966321" cy="5949531"/>
          </a:xfrm>
          <a:custGeom>
            <a:avLst/>
            <a:gdLst/>
            <a:ahLst/>
            <a:cxnLst/>
            <a:rect r="r" b="b" t="t" l="l"/>
            <a:pathLst>
              <a:path h="5949531" w="7966321">
                <a:moveTo>
                  <a:pt x="0" y="0"/>
                </a:moveTo>
                <a:lnTo>
                  <a:pt x="7966321" y="0"/>
                </a:lnTo>
                <a:lnTo>
                  <a:pt x="7966321" y="5949531"/>
                </a:lnTo>
                <a:lnTo>
                  <a:pt x="0" y="5949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873536" y="2639231"/>
            <a:ext cx="6145866" cy="6154773"/>
          </a:xfrm>
          <a:custGeom>
            <a:avLst/>
            <a:gdLst/>
            <a:ahLst/>
            <a:cxnLst/>
            <a:rect r="r" b="b" t="t" l="l"/>
            <a:pathLst>
              <a:path h="6154773" w="6145866">
                <a:moveTo>
                  <a:pt x="0" y="0"/>
                </a:moveTo>
                <a:lnTo>
                  <a:pt x="6145866" y="0"/>
                </a:lnTo>
                <a:lnTo>
                  <a:pt x="6145866" y="6154773"/>
                </a:lnTo>
                <a:lnTo>
                  <a:pt x="0" y="6154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4792782" y="880642"/>
            <a:ext cx="10161508" cy="69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i="true" b="true">
                <a:solidFill>
                  <a:srgbClr val="4426A8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Tasa de rotación de empleados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DAGXITpIseY</dc:identifier>
  <dcterms:modified xsi:type="dcterms:W3CDTF">2011-08-01T06:04:30Z</dcterms:modified>
  <cp:revision>1</cp:revision>
  <dc:title>Purple Clean Digital Corporate Strategy Presentation</dc:title>
</cp:coreProperties>
</file>